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3" r:id="rId3"/>
    <p:sldId id="265" r:id="rId4"/>
    <p:sldId id="266" r:id="rId5"/>
    <p:sldId id="267" r:id="rId6"/>
    <p:sldId id="268" r:id="rId7"/>
    <p:sldId id="257" r:id="rId8"/>
    <p:sldId id="258" r:id="rId9"/>
    <p:sldId id="259" r:id="rId10"/>
    <p:sldId id="260" r:id="rId11"/>
    <p:sldId id="261" r:id="rId12"/>
    <p:sldId id="262" r:id="rId13"/>
    <p:sldId id="264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C99B1-56C9-4191-BCC5-7EABB81BC1F1}" type="datetimeFigureOut">
              <a:rPr kumimoji="1" lang="ja-JP" altLang="en-US" smtClean="0"/>
              <a:pPr/>
              <a:t>2015/1/15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973293-AC5F-49D5-B902-DF0D371BFD6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973293-AC5F-49D5-B902-DF0D371BFD6C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F22B3-B5C6-4D7D-AE32-B0A2E18EBEA5}" type="datetime1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58472-22DA-41AF-8857-0769A052D56E}" type="datetime1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8838B-26F2-4054-8318-50028BFE8ED5}" type="datetime1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6D181-C451-4338-A361-5270B3DC4F28}" type="datetime1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744A6-D0A1-477E-8905-44A351FD34C3}" type="datetime1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512D-2E8E-4799-9796-C54D64A6EC89}" type="datetime1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CAF8F-DD04-4B92-A85B-D8E4364D0C75}" type="datetime1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2045F-7274-432B-A201-A45161A5AAE1}" type="datetime1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0D2D-4702-40FF-9E11-1AC35736EC1A}" type="datetime1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6AE63-D4D6-467C-B380-5EEFF10FB71A}" type="datetime1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B0AC-D60F-416E-BD64-B23258C863E9}" type="datetime1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E8161-B69F-46E1-B304-750599304CEB}" type="datetime1">
              <a:rPr kumimoji="1" lang="ja-JP" altLang="en-US" smtClean="0"/>
              <a:t>2015/1/15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C0F4E-506F-4703-AA51-540BF58FA44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43608" y="692696"/>
            <a:ext cx="71287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/>
              <a:t>ABM(Analog Behavioral Modeling)</a:t>
            </a:r>
          </a:p>
          <a:p>
            <a:r>
              <a:rPr kumimoji="1" lang="ja-JP" altLang="en-US" sz="3600" smtClean="0"/>
              <a:t>による</a:t>
            </a:r>
            <a:r>
              <a:rPr kumimoji="1" lang="ja-JP" altLang="en-US" sz="3600" u="sng" smtClean="0"/>
              <a:t>遅延回路の表現</a:t>
            </a:r>
            <a:endParaRPr kumimoji="1" lang="ja-JP" altLang="en-US" sz="3600" u="sng"/>
          </a:p>
        </p:txBody>
      </p:sp>
      <p:sp>
        <p:nvSpPr>
          <p:cNvPr id="7" name="TextBox 6"/>
          <p:cNvSpPr txBox="1"/>
          <p:nvPr/>
        </p:nvSpPr>
        <p:spPr>
          <a:xfrm>
            <a:off x="2843808" y="2276872"/>
            <a:ext cx="3312368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err="1" smtClean="0"/>
              <a:t>PSpice</a:t>
            </a:r>
            <a:r>
              <a:rPr kumimoji="1" lang="ja-JP" altLang="en-US" sz="3200" smtClean="0"/>
              <a:t>の</a:t>
            </a:r>
            <a:r>
              <a:rPr kumimoji="1" lang="en-US" altLang="ja-JP" sz="3200" dirty="0" smtClean="0"/>
              <a:t>E</a:t>
            </a:r>
            <a:r>
              <a:rPr lang="en-US" altLang="ja-JP" sz="3200" dirty="0" smtClean="0"/>
              <a:t>LAPLACE</a:t>
            </a:r>
            <a:endParaRPr kumimoji="1" lang="ja-JP" altLang="en-US" sz="320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10" name="Down Arrow 9"/>
          <p:cNvSpPr/>
          <p:nvPr/>
        </p:nvSpPr>
        <p:spPr>
          <a:xfrm>
            <a:off x="4211960" y="2996952"/>
            <a:ext cx="576064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907704" y="3933056"/>
            <a:ext cx="5184576" cy="58477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 err="1" smtClean="0">
                <a:solidFill>
                  <a:srgbClr val="FF0000"/>
                </a:solidFill>
              </a:rPr>
              <a:t>LTspice</a:t>
            </a:r>
            <a:r>
              <a:rPr kumimoji="1" lang="ja-JP" altLang="en-US" sz="3200" smtClean="0"/>
              <a:t>の</a:t>
            </a:r>
            <a:r>
              <a:rPr lang="ja-JP" altLang="en-US" sz="3200" smtClean="0"/>
              <a:t>等価回路モデル</a:t>
            </a:r>
            <a:endParaRPr kumimoji="1" lang="ja-JP" altLang="en-US" sz="320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Copyright(C) MARUTSU ELEC CO. LTD 2015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786050" y="4643446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15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マルツエレック株式会社</a:t>
            </a:r>
            <a:endParaRPr kumimoji="1" lang="ja-JP" altLang="en-US" dirty="0"/>
          </a:p>
        </p:txBody>
      </p:sp>
      <p:pic>
        <p:nvPicPr>
          <p:cNvPr id="15" name="図 14" descr="ロゴ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5293576"/>
            <a:ext cx="3238690" cy="92150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8864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PSpice</a:t>
            </a:r>
            <a:r>
              <a:rPr kumimoji="1" lang="ja-JP" altLang="en-US" smtClean="0"/>
              <a:t>のモデルを</a:t>
            </a:r>
            <a:r>
              <a:rPr kumimoji="1" lang="en-US" altLang="ja-JP" dirty="0" err="1" smtClean="0"/>
              <a:t>LTspice</a:t>
            </a:r>
            <a:r>
              <a:rPr kumimoji="1" lang="ja-JP" altLang="en-US" smtClean="0"/>
              <a:t>に移植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79512" y="6237312"/>
            <a:ext cx="83817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LTspice</a:t>
            </a:r>
            <a:endParaRPr lang="ja-JP" altLang="en-US"/>
          </a:p>
        </p:txBody>
      </p:sp>
      <p:sp>
        <p:nvSpPr>
          <p:cNvPr id="7" name="Down Arrow 6"/>
          <p:cNvSpPr/>
          <p:nvPr/>
        </p:nvSpPr>
        <p:spPr>
          <a:xfrm>
            <a:off x="3995936" y="3645024"/>
            <a:ext cx="1152128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2483768" y="4797152"/>
            <a:ext cx="4354975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altLang="ja-JP" sz="2400" dirty="0" err="1" smtClean="0"/>
              <a:t>LTspice</a:t>
            </a:r>
            <a:r>
              <a:rPr lang="ja-JP" altLang="en-US" sz="2400" smtClean="0"/>
              <a:t>の等価回路モデルを作成</a:t>
            </a:r>
            <a:endParaRPr lang="en-US" altLang="ja-JP" sz="2400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10" name="Picture 9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53380"/>
            <a:ext cx="1190625" cy="495300"/>
          </a:xfrm>
          <a:prstGeom prst="rect">
            <a:avLst/>
          </a:prstGeom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836712"/>
            <a:ext cx="331236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WS0000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052736"/>
            <a:ext cx="7267451" cy="51125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PSpice</a:t>
            </a:r>
            <a:r>
              <a:rPr kumimoji="1" lang="ja-JP" altLang="en-US" smtClean="0"/>
              <a:t>のモデルを</a:t>
            </a:r>
            <a:r>
              <a:rPr kumimoji="1" lang="en-US" altLang="ja-JP" dirty="0" err="1" smtClean="0"/>
              <a:t>LTspice</a:t>
            </a:r>
            <a:r>
              <a:rPr kumimoji="1" lang="ja-JP" altLang="en-US" smtClean="0"/>
              <a:t>に移植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79512" y="6237312"/>
            <a:ext cx="83817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LTspice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395536" y="620688"/>
            <a:ext cx="2223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 err="1" smtClean="0"/>
              <a:t>LTspice</a:t>
            </a:r>
            <a:r>
              <a:rPr lang="ja-JP" altLang="en-US" smtClean="0"/>
              <a:t>の等価回路図</a:t>
            </a:r>
            <a:endParaRPr lang="en-US" altLang="ja-JP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4644008" y="3645024"/>
            <a:ext cx="295232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Rounded Rectangular Callout 14"/>
          <p:cNvSpPr/>
          <p:nvPr/>
        </p:nvSpPr>
        <p:spPr>
          <a:xfrm>
            <a:off x="6372200" y="4725144"/>
            <a:ext cx="1152128" cy="504056"/>
          </a:xfrm>
          <a:prstGeom prst="wedgeRoundRectCallout">
            <a:avLst>
              <a:gd name="adj1" fmla="val 28783"/>
              <a:gd name="adj2" fmla="val -264434"/>
              <a:gd name="adj3" fmla="val 1666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mtClean="0"/>
              <a:t>遅延の</a:t>
            </a:r>
            <a:endParaRPr lang="en-US" altLang="ja-JP" dirty="0" smtClean="0"/>
          </a:p>
          <a:p>
            <a:pPr algn="ctr"/>
            <a:r>
              <a:rPr lang="ja-JP" altLang="en-US" smtClean="0"/>
              <a:t>記述方法</a:t>
            </a:r>
            <a:endParaRPr kumimoji="1" lang="ja-JP" altLang="en-US"/>
          </a:p>
        </p:txBody>
      </p:sp>
      <p:pic>
        <p:nvPicPr>
          <p:cNvPr id="10" name="Picture 9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53380"/>
            <a:ext cx="1190625" cy="495300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1763688" y="5013176"/>
            <a:ext cx="3816424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8" name="Rounded Rectangular Callout 17"/>
          <p:cNvSpPr/>
          <p:nvPr/>
        </p:nvSpPr>
        <p:spPr>
          <a:xfrm>
            <a:off x="2555776" y="5373216"/>
            <a:ext cx="2592288" cy="504056"/>
          </a:xfrm>
          <a:prstGeom prst="wedgeRoundRectCallout">
            <a:avLst>
              <a:gd name="adj1" fmla="val -18507"/>
              <a:gd name="adj2" fmla="val -114921"/>
              <a:gd name="adj3" fmla="val 1666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mtClean="0"/>
              <a:t>パルス入力の記述方法</a:t>
            </a:r>
            <a:endParaRPr kumimoji="1" lang="ja-JP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WS0000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3" y="1052736"/>
            <a:ext cx="7176785" cy="50487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PSpice</a:t>
            </a:r>
            <a:r>
              <a:rPr kumimoji="1" lang="ja-JP" altLang="en-US" smtClean="0"/>
              <a:t>のモデルを</a:t>
            </a:r>
            <a:r>
              <a:rPr kumimoji="1" lang="en-US" altLang="ja-JP" dirty="0" err="1" smtClean="0"/>
              <a:t>LTspice</a:t>
            </a:r>
            <a:r>
              <a:rPr kumimoji="1" lang="ja-JP" altLang="en-US" smtClean="0"/>
              <a:t>に移植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79512" y="6237312"/>
            <a:ext cx="83817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LTspice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323528" y="620688"/>
            <a:ext cx="3048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 err="1" smtClean="0"/>
              <a:t>LTspice</a:t>
            </a:r>
            <a:r>
              <a:rPr lang="ja-JP" altLang="en-US" smtClean="0"/>
              <a:t>のシミュレーション結果</a:t>
            </a:r>
            <a:endParaRPr lang="en-US" altLang="ja-JP" dirty="0" smtClean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7596336" y="1988840"/>
            <a:ext cx="57606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IN</a:t>
            </a:r>
            <a:endParaRPr kumimoji="1" lang="ja-JP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7524328" y="3933056"/>
            <a:ext cx="64807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OUT</a:t>
            </a:r>
            <a:endParaRPr kumimoji="1" lang="ja-JP" altLang="en-US"/>
          </a:p>
        </p:txBody>
      </p:sp>
      <p:pic>
        <p:nvPicPr>
          <p:cNvPr id="10" name="Picture 9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53380"/>
            <a:ext cx="1190625" cy="495300"/>
          </a:xfrm>
          <a:prstGeom prst="rect">
            <a:avLst/>
          </a:prstGeom>
        </p:spPr>
      </p:pic>
      <p:sp>
        <p:nvSpPr>
          <p:cNvPr id="13" name="Left-Right Arrow 12"/>
          <p:cNvSpPr/>
          <p:nvPr/>
        </p:nvSpPr>
        <p:spPr>
          <a:xfrm>
            <a:off x="1475656" y="4581128"/>
            <a:ext cx="1224136" cy="36004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Rounded Rectangular Callout 13"/>
          <p:cNvSpPr/>
          <p:nvPr/>
        </p:nvSpPr>
        <p:spPr>
          <a:xfrm>
            <a:off x="1907704" y="2564904"/>
            <a:ext cx="1224136" cy="720080"/>
          </a:xfrm>
          <a:prstGeom prst="wedgeRoundRectCallout">
            <a:avLst>
              <a:gd name="adj1" fmla="val -34787"/>
              <a:gd name="adj2" fmla="val 24669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遅延時間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2u[sec]</a:t>
            </a:r>
            <a:endParaRPr kumimoji="1" lang="ja-JP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8864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PSpice</a:t>
            </a:r>
            <a:r>
              <a:rPr kumimoji="1" lang="ja-JP" altLang="en-US" smtClean="0"/>
              <a:t>のモデルを</a:t>
            </a:r>
            <a:r>
              <a:rPr kumimoji="1" lang="en-US" altLang="ja-JP" dirty="0" err="1" smtClean="0"/>
              <a:t>LTspice</a:t>
            </a:r>
            <a:r>
              <a:rPr kumimoji="1" lang="ja-JP" altLang="en-US" smtClean="0"/>
              <a:t>に移植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79512" y="6237312"/>
            <a:ext cx="83817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LTspice</a:t>
            </a:r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395536" y="620688"/>
            <a:ext cx="2131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 err="1" smtClean="0"/>
              <a:t>LTspice</a:t>
            </a:r>
            <a:r>
              <a:rPr lang="ja-JP" altLang="en-US" smtClean="0"/>
              <a:t>のネットリスト</a:t>
            </a:r>
            <a:endParaRPr lang="en-US" altLang="ja-JP" dirty="0" smtClean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10" name="Picture 9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53380"/>
            <a:ext cx="1190625" cy="495300"/>
          </a:xfrm>
          <a:prstGeom prst="rect">
            <a:avLst/>
          </a:prstGeom>
        </p:spPr>
      </p:pic>
      <p:pic>
        <p:nvPicPr>
          <p:cNvPr id="11" name="Picture 10" descr="WS0000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672" y="1700808"/>
            <a:ext cx="5982953" cy="331866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611560" y="980728"/>
            <a:ext cx="7920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回路解析シミュレーションをする場合、必要なデバイスの</a:t>
            </a:r>
            <a:r>
              <a:rPr kumimoji="1" lang="en-US" altLang="ja-JP" dirty="0" smtClean="0"/>
              <a:t>SPICE</a:t>
            </a:r>
            <a:r>
              <a:rPr kumimoji="1" lang="ja-JP" altLang="en-US" smtClean="0"/>
              <a:t>モデルを準備する必要があります。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ja-JP" altLang="en-US" smtClean="0"/>
              <a:t>その際にモデリングをする必要があります。このモデリングは、モデルベース開発には必須の技術であり、必要なデバイスについて等価回路化を行い、</a:t>
            </a:r>
            <a:r>
              <a:rPr lang="en-US" altLang="ja-JP" dirty="0" smtClean="0"/>
              <a:t>SPICE</a:t>
            </a:r>
            <a:r>
              <a:rPr lang="ja-JP" altLang="en-US" smtClean="0"/>
              <a:t>に実装します。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ja-JP" altLang="en-US" smtClean="0"/>
              <a:t>モデリングは、素子レベルから回路レベルまで様々であり、デバイスモデリングの</a:t>
            </a:r>
            <a:endParaRPr lang="en-US" altLang="ja-JP" dirty="0" smtClean="0"/>
          </a:p>
          <a:p>
            <a:r>
              <a:rPr kumimoji="1" lang="ja-JP" altLang="en-US" smtClean="0"/>
              <a:t>手法で応用性があるのは、</a:t>
            </a:r>
            <a:r>
              <a:rPr kumimoji="1" lang="en-US" altLang="ja-JP" dirty="0" smtClean="0"/>
              <a:t>ABM</a:t>
            </a:r>
            <a:r>
              <a:rPr kumimoji="1" lang="ja-JP" altLang="en-US" smtClean="0"/>
              <a:t>を採用したモデリングです。これは、システムレベルからブロックレベルまで再現でき、自由度の高いモデリングです。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en-US" altLang="ja-JP" dirty="0" smtClean="0"/>
              <a:t>ABM</a:t>
            </a:r>
            <a:r>
              <a:rPr kumimoji="1" lang="ja-JP" altLang="en-US" smtClean="0"/>
              <a:t>を理解することで</a:t>
            </a:r>
            <a:r>
              <a:rPr lang="ja-JP" altLang="en-US" smtClean="0"/>
              <a:t>モデルベース開発に必要なデバイスモデリング技術が</a:t>
            </a:r>
            <a:endParaRPr lang="en-US" altLang="ja-JP" dirty="0" smtClean="0"/>
          </a:p>
          <a:p>
            <a:r>
              <a:rPr kumimoji="1" lang="ja-JP" altLang="en-US" smtClean="0"/>
              <a:t>飛躍的に向上します。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smtClean="0"/>
              <a:t>今回の</a:t>
            </a:r>
            <a:r>
              <a:rPr kumimoji="1" lang="en-US" altLang="ja-JP" dirty="0" smtClean="0"/>
              <a:t>ABM</a:t>
            </a:r>
            <a:r>
              <a:rPr kumimoji="1" lang="ja-JP" altLang="en-US" smtClean="0"/>
              <a:t>は</a:t>
            </a:r>
            <a:r>
              <a:rPr kumimoji="1" lang="en-US" altLang="ja-JP" dirty="0" smtClean="0"/>
              <a:t>ELAPLACE</a:t>
            </a:r>
            <a:r>
              <a:rPr kumimoji="1" lang="ja-JP" altLang="en-US" smtClean="0"/>
              <a:t>を活用した遅延回路と</a:t>
            </a:r>
            <a:r>
              <a:rPr kumimoji="1" lang="en-US" altLang="ja-JP" dirty="0" err="1" smtClean="0"/>
              <a:t>LTspice</a:t>
            </a:r>
            <a:r>
              <a:rPr kumimoji="1" lang="ja-JP" altLang="en-US" smtClean="0"/>
              <a:t>にて遅延回路を表現する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smtClean="0"/>
              <a:t>方法</a:t>
            </a:r>
            <a:r>
              <a:rPr kumimoji="1" lang="ja-JP" altLang="en-US" smtClean="0"/>
              <a:t>を学習します。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6" name="Picture 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53380"/>
            <a:ext cx="1190625" cy="4953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6" name="Picture 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53380"/>
            <a:ext cx="1190625" cy="495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04" y="188640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ELAPLACE</a:t>
            </a:r>
            <a:r>
              <a:rPr kumimoji="1" lang="ja-JP" altLang="en-US" smtClean="0"/>
              <a:t>を活用した遅延回路の設定方法について</a:t>
            </a:r>
            <a:endParaRPr kumimoji="1" lang="ja-JP" altLang="en-US"/>
          </a:p>
        </p:txBody>
      </p:sp>
      <p:pic>
        <p:nvPicPr>
          <p:cNvPr id="11" name="Picture 10" descr="WS0000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3688" y="908720"/>
            <a:ext cx="5328592" cy="515292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79512" y="6237312"/>
            <a:ext cx="79701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PSpice</a:t>
            </a:r>
            <a:endParaRPr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6" name="Picture 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53380"/>
            <a:ext cx="1190625" cy="495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04" y="188640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ELAPLACE</a:t>
            </a:r>
            <a:r>
              <a:rPr kumimoji="1" lang="ja-JP" altLang="en-US" smtClean="0"/>
              <a:t>を活用した遅延回路の設定方法について</a:t>
            </a:r>
            <a:endParaRPr kumimoji="1" lang="ja-JP" altLang="en-US"/>
          </a:p>
        </p:txBody>
      </p:sp>
      <p:pic>
        <p:nvPicPr>
          <p:cNvPr id="16" name="Picture 15" descr="WS0000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692696"/>
            <a:ext cx="8280920" cy="50474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3528" y="5795972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ELAPLACE</a:t>
            </a:r>
            <a:r>
              <a:rPr kumimoji="1" lang="ja-JP" altLang="en-US" smtClean="0"/>
              <a:t>を配置してプロパティを表示する。</a:t>
            </a:r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79512" y="6237312"/>
            <a:ext cx="79701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PSpice</a:t>
            </a:r>
            <a:endParaRPr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6" name="Picture 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53380"/>
            <a:ext cx="1190625" cy="495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04" y="188640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ELAPLACE</a:t>
            </a:r>
            <a:r>
              <a:rPr kumimoji="1" lang="ja-JP" altLang="en-US" smtClean="0"/>
              <a:t>を活用した遅延回路の設定方法について</a:t>
            </a:r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187624" y="5301208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XFORM</a:t>
            </a:r>
            <a:r>
              <a:rPr kumimoji="1" lang="ja-JP" altLang="en-US" smtClean="0"/>
              <a:t>を表示させる。デフォルト値は、</a:t>
            </a:r>
            <a:r>
              <a:rPr kumimoji="1" lang="en-US" altLang="ja-JP" dirty="0" smtClean="0"/>
              <a:t>1/s</a:t>
            </a:r>
            <a:r>
              <a:rPr kumimoji="1" lang="ja-JP" altLang="en-US" smtClean="0"/>
              <a:t>になっています。</a:t>
            </a:r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79512" y="6237312"/>
            <a:ext cx="79701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PSpice</a:t>
            </a:r>
            <a:endParaRPr lang="ja-JP" altLang="en-US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1124744"/>
            <a:ext cx="3765376" cy="3765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6" name="Picture 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53380"/>
            <a:ext cx="1190625" cy="495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04" y="188640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ELAPLACE</a:t>
            </a:r>
            <a:r>
              <a:rPr kumimoji="1" lang="ja-JP" altLang="en-US" smtClean="0"/>
              <a:t>を活用した遅延回路の設定方法について</a:t>
            </a:r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403648" y="4941168"/>
            <a:ext cx="583264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XFORM</a:t>
            </a:r>
            <a:r>
              <a:rPr lang="ja-JP" altLang="en-US" smtClean="0"/>
              <a:t>に</a:t>
            </a:r>
            <a:r>
              <a:rPr lang="en-US" altLang="ja-JP" dirty="0" smtClean="0"/>
              <a:t>exp(-s*2u)</a:t>
            </a:r>
            <a:r>
              <a:rPr lang="ja-JP" altLang="en-US" smtClean="0"/>
              <a:t>を入力します。</a:t>
            </a:r>
            <a:endParaRPr lang="en-US" altLang="ja-JP" dirty="0" smtClean="0"/>
          </a:p>
          <a:p>
            <a:r>
              <a:rPr lang="en-US" altLang="ja-JP" dirty="0" smtClean="0"/>
              <a:t>exp(-s*2u)</a:t>
            </a:r>
            <a:r>
              <a:rPr lang="ja-JP" altLang="en-US" smtClean="0"/>
              <a:t>の</a:t>
            </a:r>
            <a:r>
              <a:rPr lang="en-US" altLang="ja-JP" dirty="0" smtClean="0"/>
              <a:t>2u</a:t>
            </a:r>
            <a:r>
              <a:rPr lang="ja-JP" altLang="en-US" smtClean="0"/>
              <a:t>の箇所に遅延させたい時間を入力します。</a:t>
            </a:r>
            <a:endParaRPr lang="en-US" altLang="ja-JP" dirty="0" smtClean="0"/>
          </a:p>
          <a:p>
            <a:r>
              <a:rPr lang="en-US" altLang="ja-JP" dirty="0" smtClean="0"/>
              <a:t>2u</a:t>
            </a:r>
            <a:r>
              <a:rPr lang="ja-JP" altLang="en-US" smtClean="0"/>
              <a:t>の場合は、</a:t>
            </a:r>
            <a:r>
              <a:rPr lang="en-US" altLang="ja-JP" dirty="0" smtClean="0"/>
              <a:t>2u[sec]</a:t>
            </a:r>
            <a:r>
              <a:rPr lang="ja-JP" altLang="en-US" smtClean="0"/>
              <a:t>です。</a:t>
            </a:r>
            <a:endParaRPr kumimoji="1" lang="ja-JP" altLang="en-US"/>
          </a:p>
        </p:txBody>
      </p:sp>
      <p:sp>
        <p:nvSpPr>
          <p:cNvPr id="10" name="Rectangle 9"/>
          <p:cNvSpPr/>
          <p:nvPr/>
        </p:nvSpPr>
        <p:spPr>
          <a:xfrm>
            <a:off x="179512" y="6237312"/>
            <a:ext cx="79701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PSpice</a:t>
            </a:r>
            <a:endParaRPr lang="ja-JP" altLang="en-US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980728"/>
            <a:ext cx="414046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980728"/>
            <a:ext cx="3765376" cy="3765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ight Arrow 11"/>
          <p:cNvSpPr/>
          <p:nvPr/>
        </p:nvSpPr>
        <p:spPr>
          <a:xfrm>
            <a:off x="4067944" y="2564904"/>
            <a:ext cx="720080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876256" y="4149080"/>
            <a:ext cx="2034226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18864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回路図</a:t>
            </a:r>
            <a:endParaRPr kumimoji="1" lang="ja-JP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79512" y="6237312"/>
            <a:ext cx="79701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PSpice</a:t>
            </a:r>
            <a:endParaRPr lang="ja-JP" alt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16" name="Picture 1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53380"/>
            <a:ext cx="1190625" cy="495300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484784"/>
            <a:ext cx="8496945" cy="3388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WS0000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620688"/>
            <a:ext cx="8424936" cy="56279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172400" y="154750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chemeClr val="bg1"/>
                </a:solidFill>
              </a:rPr>
              <a:t>IN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28384" y="3645024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chemeClr val="bg1"/>
                </a:solidFill>
              </a:rPr>
              <a:t>OUT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18864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シミュレーション結果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179512" y="6372036"/>
            <a:ext cx="79701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PSpice</a:t>
            </a:r>
            <a:endParaRPr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10" name="Picture 9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53380"/>
            <a:ext cx="1190625" cy="4953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8864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ネットリスト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5C0F4E-506F-4703-AA51-540BF58FA44D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79512" y="6237312"/>
            <a:ext cx="797013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altLang="ja-JP" dirty="0" err="1" smtClean="0"/>
              <a:t>PSpice</a:t>
            </a:r>
            <a:endParaRPr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 2015</a:t>
            </a:r>
            <a:endParaRPr kumimoji="1" lang="ja-JP" altLang="en-US"/>
          </a:p>
        </p:txBody>
      </p:sp>
      <p:pic>
        <p:nvPicPr>
          <p:cNvPr id="8" name="Picture 7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53380"/>
            <a:ext cx="1190625" cy="495300"/>
          </a:xfrm>
          <a:prstGeom prst="rect">
            <a:avLst/>
          </a:prstGeom>
        </p:spPr>
      </p:pic>
      <p:pic>
        <p:nvPicPr>
          <p:cNvPr id="10" name="Picture 9" descr="WS0000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340768"/>
            <a:ext cx="7445113" cy="324036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780</TotalTime>
  <Words>768</Words>
  <Application>Microsoft Office PowerPoint</Application>
  <PresentationFormat>画面に合わせる (4:3)</PresentationFormat>
  <Paragraphs>95</Paragraphs>
  <Slides>13</Slides>
  <Notes>13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Office Theme</vt:lpstr>
      <vt:lpstr>スライド 1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</vt:vector>
  </TitlesOfParts>
  <Company>Siam Bee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堀米　毅</dc:creator>
  <cp:lastModifiedBy>bt</cp:lastModifiedBy>
  <cp:revision>46</cp:revision>
  <dcterms:created xsi:type="dcterms:W3CDTF">2015-01-08T02:42:57Z</dcterms:created>
  <dcterms:modified xsi:type="dcterms:W3CDTF">2015-01-15T09:38:30Z</dcterms:modified>
</cp:coreProperties>
</file>