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3" r:id="rId3"/>
    <p:sldId id="265" r:id="rId4"/>
    <p:sldId id="257" r:id="rId5"/>
    <p:sldId id="258" r:id="rId6"/>
    <p:sldId id="259" r:id="rId7"/>
    <p:sldId id="260" r:id="rId8"/>
    <p:sldId id="261" r:id="rId9"/>
    <p:sldId id="262" r:id="rId10"/>
    <p:sldId id="264" r:id="rId1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FC99B1-56C9-4191-BCC5-7EABB81BC1F1}" type="datetimeFigureOut">
              <a:rPr kumimoji="1" lang="ja-JP" altLang="en-US" smtClean="0"/>
              <a:pPr/>
              <a:t>2015/1/13</a:t>
            </a:fld>
            <a:endParaRPr kumimoji="1" lang="ja-JP"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973293-AC5F-49D5-B902-DF0D371BFD6C}"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10</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2</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5</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6</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7</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8</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a:p>
        </p:txBody>
      </p:sp>
      <p:sp>
        <p:nvSpPr>
          <p:cNvPr id="4" name="Slide Number Placeholder 3"/>
          <p:cNvSpPr>
            <a:spLocks noGrp="1"/>
          </p:cNvSpPr>
          <p:nvPr>
            <p:ph type="sldNum" sz="quarter" idx="10"/>
          </p:nvPr>
        </p:nvSpPr>
        <p:spPr/>
        <p:txBody>
          <a:bodyPr/>
          <a:lstStyle/>
          <a:p>
            <a:fld id="{C3973293-AC5F-49D5-B902-DF0D371BFD6C}" type="slidenum">
              <a:rPr kumimoji="1" lang="ja-JP" altLang="en-US" smtClean="0"/>
              <a:pPr/>
              <a:t>9</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FC0DB902-9D57-454F-918F-9D9B29794415}" type="datetime1">
              <a:rPr kumimoji="1" lang="ja-JP" altLang="en-US" smtClean="0"/>
              <a:t>2015/1/13</a:t>
            </a:fld>
            <a:endParaRPr kumimoji="1" lang="ja-JP" altLang="en-US"/>
          </a:p>
        </p:txBody>
      </p:sp>
      <p:sp>
        <p:nvSpPr>
          <p:cNvPr id="5" name="Footer Placeholder 4"/>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6" name="Slide Number Placeholder 5"/>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E5350886-C0A8-42B2-BE78-1DB2CDCAACC2}" type="datetime1">
              <a:rPr kumimoji="1" lang="ja-JP" altLang="en-US" smtClean="0"/>
              <a:t>2015/1/13</a:t>
            </a:fld>
            <a:endParaRPr kumimoji="1" lang="ja-JP" altLang="en-US"/>
          </a:p>
        </p:txBody>
      </p:sp>
      <p:sp>
        <p:nvSpPr>
          <p:cNvPr id="5" name="Footer Placeholder 4"/>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6" name="Slide Number Placeholder 5"/>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DD98E478-1CC2-400C-A15A-F0E407449DBA}" type="datetime1">
              <a:rPr kumimoji="1" lang="ja-JP" altLang="en-US" smtClean="0"/>
              <a:t>2015/1/13</a:t>
            </a:fld>
            <a:endParaRPr kumimoji="1" lang="ja-JP" altLang="en-US"/>
          </a:p>
        </p:txBody>
      </p:sp>
      <p:sp>
        <p:nvSpPr>
          <p:cNvPr id="5" name="Footer Placeholder 4"/>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6" name="Slide Number Placeholder 5"/>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F87A33B2-D71A-4AB6-9899-DDC19F093325}" type="datetime1">
              <a:rPr kumimoji="1" lang="ja-JP" altLang="en-US" smtClean="0"/>
              <a:t>2015/1/13</a:t>
            </a:fld>
            <a:endParaRPr kumimoji="1" lang="ja-JP" altLang="en-US"/>
          </a:p>
        </p:txBody>
      </p:sp>
      <p:sp>
        <p:nvSpPr>
          <p:cNvPr id="5" name="Footer Placeholder 4"/>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6" name="Slide Number Placeholder 5"/>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p:txBody>
      </p:sp>
      <p:sp>
        <p:nvSpPr>
          <p:cNvPr id="4" name="Date Placeholder 3"/>
          <p:cNvSpPr>
            <a:spLocks noGrp="1"/>
          </p:cNvSpPr>
          <p:nvPr>
            <p:ph type="dt" sz="half" idx="10"/>
          </p:nvPr>
        </p:nvSpPr>
        <p:spPr/>
        <p:txBody>
          <a:bodyPr/>
          <a:lstStyle/>
          <a:p>
            <a:fld id="{A5B21422-483D-4C31-AC44-A3C887D2928A}" type="datetime1">
              <a:rPr kumimoji="1" lang="ja-JP" altLang="en-US" smtClean="0"/>
              <a:t>2015/1/13</a:t>
            </a:fld>
            <a:endParaRPr kumimoji="1" lang="ja-JP" altLang="en-US"/>
          </a:p>
        </p:txBody>
      </p:sp>
      <p:sp>
        <p:nvSpPr>
          <p:cNvPr id="5" name="Footer Placeholder 4"/>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6" name="Slide Number Placeholder 5"/>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Date Placeholder 4"/>
          <p:cNvSpPr>
            <a:spLocks noGrp="1"/>
          </p:cNvSpPr>
          <p:nvPr>
            <p:ph type="dt" sz="half" idx="10"/>
          </p:nvPr>
        </p:nvSpPr>
        <p:spPr/>
        <p:txBody>
          <a:bodyPr/>
          <a:lstStyle/>
          <a:p>
            <a:fld id="{5A271539-DBCF-4DB3-8C37-F65CBC82117C}" type="datetime1">
              <a:rPr kumimoji="1" lang="ja-JP" altLang="en-US" smtClean="0"/>
              <a:t>2015/1/13</a:t>
            </a:fld>
            <a:endParaRPr kumimoji="1" lang="ja-JP" altLang="en-US"/>
          </a:p>
        </p:txBody>
      </p:sp>
      <p:sp>
        <p:nvSpPr>
          <p:cNvPr id="6" name="Footer Placeholder 5"/>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7" name="Slide Number Placeholder 6"/>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Date Placeholder 6"/>
          <p:cNvSpPr>
            <a:spLocks noGrp="1"/>
          </p:cNvSpPr>
          <p:nvPr>
            <p:ph type="dt" sz="half" idx="10"/>
          </p:nvPr>
        </p:nvSpPr>
        <p:spPr/>
        <p:txBody>
          <a:bodyPr/>
          <a:lstStyle/>
          <a:p>
            <a:fld id="{BC999E8E-AFB0-4517-8658-2D42324F52BA}" type="datetime1">
              <a:rPr kumimoji="1" lang="ja-JP" altLang="en-US" smtClean="0"/>
              <a:t>2015/1/13</a:t>
            </a:fld>
            <a:endParaRPr kumimoji="1" lang="ja-JP" altLang="en-US"/>
          </a:p>
        </p:txBody>
      </p:sp>
      <p:sp>
        <p:nvSpPr>
          <p:cNvPr id="8" name="Footer Placeholder 7"/>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9" name="Slide Number Placeholder 8"/>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Date Placeholder 2"/>
          <p:cNvSpPr>
            <a:spLocks noGrp="1"/>
          </p:cNvSpPr>
          <p:nvPr>
            <p:ph type="dt" sz="half" idx="10"/>
          </p:nvPr>
        </p:nvSpPr>
        <p:spPr/>
        <p:txBody>
          <a:bodyPr/>
          <a:lstStyle/>
          <a:p>
            <a:fld id="{24590A0F-8E47-419C-AEE8-B5C657A4FE69}" type="datetime1">
              <a:rPr kumimoji="1" lang="ja-JP" altLang="en-US" smtClean="0"/>
              <a:t>2015/1/13</a:t>
            </a:fld>
            <a:endParaRPr kumimoji="1" lang="ja-JP" altLang="en-US"/>
          </a:p>
        </p:txBody>
      </p:sp>
      <p:sp>
        <p:nvSpPr>
          <p:cNvPr id="4" name="Footer Placeholder 3"/>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5" name="Slide Number Placeholder 4"/>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C31F6C-EE80-4E7C-88C2-FB51B5F479B1}" type="datetime1">
              <a:rPr kumimoji="1" lang="ja-JP" altLang="en-US" smtClean="0"/>
              <a:t>2015/1/13</a:t>
            </a:fld>
            <a:endParaRPr kumimoji="1" lang="ja-JP" altLang="en-US"/>
          </a:p>
        </p:txBody>
      </p:sp>
      <p:sp>
        <p:nvSpPr>
          <p:cNvPr id="3" name="Footer Placeholder 2"/>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4" name="Slide Number Placeholder 3"/>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F0C136D0-7577-4EC3-AE1F-263E78F49F2F}" type="datetime1">
              <a:rPr kumimoji="1" lang="ja-JP" altLang="en-US" smtClean="0"/>
              <a:t>2015/1/13</a:t>
            </a:fld>
            <a:endParaRPr kumimoji="1" lang="ja-JP" altLang="en-US"/>
          </a:p>
        </p:txBody>
      </p:sp>
      <p:sp>
        <p:nvSpPr>
          <p:cNvPr id="6" name="Footer Placeholder 5"/>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7" name="Slide Number Placeholder 6"/>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kumimoji="1" lang="en-US" altLang="ja-JP" smtClean="0"/>
              <a:t>Click to edit Master title style</a:t>
            </a:r>
            <a:endParaRPr kumimoji="1" lang="ja-JP"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DA31341F-6CD0-4AE6-A28D-6B1109C49C59}" type="datetime1">
              <a:rPr kumimoji="1" lang="ja-JP" altLang="en-US" smtClean="0"/>
              <a:t>2015/1/13</a:t>
            </a:fld>
            <a:endParaRPr kumimoji="1" lang="ja-JP" altLang="en-US"/>
          </a:p>
        </p:txBody>
      </p:sp>
      <p:sp>
        <p:nvSpPr>
          <p:cNvPr id="6" name="Footer Placeholder 5"/>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7" name="Slide Number Placeholder 6"/>
          <p:cNvSpPr>
            <a:spLocks noGrp="1"/>
          </p:cNvSpPr>
          <p:nvPr>
            <p:ph type="sldNum" sz="quarter" idx="12"/>
          </p:nvPr>
        </p:nvSpPr>
        <p:spPr/>
        <p:txBody>
          <a:bodyPr/>
          <a:lstStyle/>
          <a:p>
            <a:fld id="{385C0F4E-506F-4703-AA51-540BF58FA44D}"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721B1A-999E-4336-8F84-6BF8CB594830}" type="datetime1">
              <a:rPr kumimoji="1" lang="ja-JP" altLang="en-US" smtClean="0"/>
              <a:t>2015/1/13</a:t>
            </a:fld>
            <a:endParaRPr kumimoji="1" lang="ja-JP"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t>Copyright(C) MARUTSU ELEC CO. LTD</a:t>
            </a:r>
            <a:endParaRPr kumimoji="1" lang="ja-JP"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5C0F4E-506F-4703-AA51-540BF58FA44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image" Target="../media/image6.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43608" y="764704"/>
            <a:ext cx="7128792" cy="1200329"/>
          </a:xfrm>
          <a:prstGeom prst="rect">
            <a:avLst/>
          </a:prstGeom>
          <a:noFill/>
        </p:spPr>
        <p:txBody>
          <a:bodyPr wrap="square" rtlCol="0">
            <a:spAutoFit/>
          </a:bodyPr>
          <a:lstStyle/>
          <a:p>
            <a:r>
              <a:rPr kumimoji="1" lang="en-US" altLang="ja-JP" sz="3600" dirty="0" smtClean="0"/>
              <a:t>ABM(Analog Behavioral Modeling)</a:t>
            </a:r>
          </a:p>
          <a:p>
            <a:r>
              <a:rPr kumimoji="1" lang="ja-JP" altLang="en-US" sz="3600" smtClean="0"/>
              <a:t>による</a:t>
            </a:r>
            <a:r>
              <a:rPr kumimoji="1" lang="ja-JP" altLang="en-US" sz="3600" u="sng" smtClean="0"/>
              <a:t>伝達関数の表現</a:t>
            </a:r>
            <a:endParaRPr kumimoji="1" lang="ja-JP" altLang="en-US" sz="3600" u="sng"/>
          </a:p>
        </p:txBody>
      </p:sp>
      <p:sp>
        <p:nvSpPr>
          <p:cNvPr id="7" name="TextBox 6"/>
          <p:cNvSpPr txBox="1"/>
          <p:nvPr/>
        </p:nvSpPr>
        <p:spPr>
          <a:xfrm>
            <a:off x="2339752" y="2276872"/>
            <a:ext cx="4320480"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en-US" altLang="ja-JP" sz="3200" dirty="0" err="1" smtClean="0"/>
              <a:t>PSpice</a:t>
            </a:r>
            <a:r>
              <a:rPr kumimoji="1" lang="ja-JP" altLang="en-US" sz="3200" smtClean="0"/>
              <a:t>の</a:t>
            </a:r>
            <a:r>
              <a:rPr lang="en-US" altLang="ja-JP" sz="3200" dirty="0" smtClean="0"/>
              <a:t>LAPLACE</a:t>
            </a:r>
            <a:endParaRPr kumimoji="1" lang="ja-JP" altLang="en-US" sz="3200"/>
          </a:p>
        </p:txBody>
      </p:sp>
      <p:sp>
        <p:nvSpPr>
          <p:cNvPr id="8" name="Slide Number Placeholder 7"/>
          <p:cNvSpPr>
            <a:spLocks noGrp="1"/>
          </p:cNvSpPr>
          <p:nvPr>
            <p:ph type="sldNum" sz="quarter" idx="12"/>
          </p:nvPr>
        </p:nvSpPr>
        <p:spPr/>
        <p:txBody>
          <a:bodyPr/>
          <a:lstStyle/>
          <a:p>
            <a:fld id="{385C0F4E-506F-4703-AA51-540BF58FA44D}" type="slidenum">
              <a:rPr kumimoji="1" lang="ja-JP" altLang="en-US" smtClean="0"/>
              <a:pPr/>
              <a:t>1</a:t>
            </a:fld>
            <a:endParaRPr kumimoji="1" lang="ja-JP" altLang="en-US"/>
          </a:p>
        </p:txBody>
      </p:sp>
      <p:sp>
        <p:nvSpPr>
          <p:cNvPr id="10" name="Down Arrow 9"/>
          <p:cNvSpPr/>
          <p:nvPr/>
        </p:nvSpPr>
        <p:spPr>
          <a:xfrm>
            <a:off x="4211960" y="2996952"/>
            <a:ext cx="576064"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TextBox 11"/>
          <p:cNvSpPr txBox="1"/>
          <p:nvPr/>
        </p:nvSpPr>
        <p:spPr>
          <a:xfrm>
            <a:off x="1907704" y="3933056"/>
            <a:ext cx="5184576" cy="58477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kumimoji="1" lang="en-US" altLang="ja-JP" sz="3200" dirty="0" err="1" smtClean="0">
                <a:solidFill>
                  <a:srgbClr val="FF0000"/>
                </a:solidFill>
              </a:rPr>
              <a:t>LTspice</a:t>
            </a:r>
            <a:r>
              <a:rPr kumimoji="1" lang="ja-JP" altLang="en-US" sz="3200" smtClean="0"/>
              <a:t>の</a:t>
            </a:r>
            <a:r>
              <a:rPr lang="ja-JP" altLang="en-US" sz="3200" smtClean="0"/>
              <a:t>等価回路モデル</a:t>
            </a:r>
            <a:endParaRPr kumimoji="1" lang="ja-JP" altLang="en-US" sz="3200"/>
          </a:p>
        </p:txBody>
      </p:sp>
      <p:sp>
        <p:nvSpPr>
          <p:cNvPr id="13" name="Footer Placeholder 12"/>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14" name="テキスト ボックス 13"/>
          <p:cNvSpPr txBox="1"/>
          <p:nvPr/>
        </p:nvSpPr>
        <p:spPr>
          <a:xfrm>
            <a:off x="2786050" y="4714884"/>
            <a:ext cx="3714776" cy="646331"/>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dirty="0" smtClean="0"/>
              <a:t>2015</a:t>
            </a:r>
            <a:r>
              <a:rPr lang="ja-JP" altLang="en-US" dirty="0" smtClean="0"/>
              <a:t>年</a:t>
            </a:r>
            <a:r>
              <a:rPr lang="en-US" altLang="ja-JP" dirty="0" smtClean="0"/>
              <a:t>1</a:t>
            </a:r>
            <a:r>
              <a:rPr lang="ja-JP" altLang="en-US" dirty="0" smtClean="0"/>
              <a:t>月</a:t>
            </a:r>
            <a:r>
              <a:rPr lang="en-US" altLang="ja-JP" dirty="0" smtClean="0"/>
              <a:t>13</a:t>
            </a:r>
            <a:r>
              <a:rPr lang="ja-JP" altLang="en-US" dirty="0" smtClean="0"/>
              <a:t>日</a:t>
            </a:r>
            <a:endParaRPr lang="en-US" altLang="ja-JP" dirty="0" smtClean="0"/>
          </a:p>
          <a:p>
            <a:pPr algn="ctr"/>
            <a:r>
              <a:rPr lang="ja-JP" altLang="en-US" dirty="0" smtClean="0"/>
              <a:t>マルツエレック株式会社</a:t>
            </a:r>
            <a:endParaRPr kumimoji="1" lang="ja-JP" altLang="en-US" dirty="0"/>
          </a:p>
        </p:txBody>
      </p:sp>
      <p:pic>
        <p:nvPicPr>
          <p:cNvPr id="15" name="図 14" descr="ロゴ (2).jpg"/>
          <p:cNvPicPr>
            <a:picLocks noChangeAspect="1"/>
          </p:cNvPicPr>
          <p:nvPr/>
        </p:nvPicPr>
        <p:blipFill>
          <a:blip r:embed="rId3"/>
          <a:stretch>
            <a:fillRect/>
          </a:stretch>
        </p:blipFill>
        <p:spPr>
          <a:xfrm>
            <a:off x="3071802" y="5365014"/>
            <a:ext cx="3238690" cy="9215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188640"/>
            <a:ext cx="3384376" cy="369332"/>
          </a:xfrm>
          <a:prstGeom prst="rect">
            <a:avLst/>
          </a:prstGeom>
          <a:noFill/>
        </p:spPr>
        <p:txBody>
          <a:bodyPr wrap="square" rtlCol="0">
            <a:spAutoFit/>
          </a:bodyPr>
          <a:lstStyle/>
          <a:p>
            <a:r>
              <a:rPr kumimoji="1" lang="en-US" altLang="ja-JP" dirty="0" err="1" smtClean="0"/>
              <a:t>PSpice</a:t>
            </a:r>
            <a:r>
              <a:rPr kumimoji="1" lang="ja-JP" altLang="en-US" smtClean="0"/>
              <a:t>のモデルを</a:t>
            </a:r>
            <a:r>
              <a:rPr kumimoji="1" lang="en-US" altLang="ja-JP" dirty="0" err="1" smtClean="0"/>
              <a:t>LTspice</a:t>
            </a:r>
            <a:r>
              <a:rPr kumimoji="1" lang="ja-JP" altLang="en-US" smtClean="0"/>
              <a:t>に移植</a:t>
            </a:r>
            <a:endParaRPr kumimoji="1" lang="ja-JP" altLang="en-US"/>
          </a:p>
        </p:txBody>
      </p:sp>
      <p:sp>
        <p:nvSpPr>
          <p:cNvPr id="4" name="Slide Number Placeholder 3"/>
          <p:cNvSpPr>
            <a:spLocks noGrp="1"/>
          </p:cNvSpPr>
          <p:nvPr>
            <p:ph type="sldNum" sz="quarter" idx="12"/>
          </p:nvPr>
        </p:nvSpPr>
        <p:spPr/>
        <p:txBody>
          <a:bodyPr/>
          <a:lstStyle/>
          <a:p>
            <a:fld id="{385C0F4E-506F-4703-AA51-540BF58FA44D}" type="slidenum">
              <a:rPr kumimoji="1" lang="ja-JP" altLang="en-US" smtClean="0"/>
              <a:pPr/>
              <a:t>10</a:t>
            </a:fld>
            <a:endParaRPr kumimoji="1" lang="ja-JP" altLang="en-US"/>
          </a:p>
        </p:txBody>
      </p:sp>
      <p:sp>
        <p:nvSpPr>
          <p:cNvPr id="6" name="Rectangle 5"/>
          <p:cNvSpPr/>
          <p:nvPr/>
        </p:nvSpPr>
        <p:spPr>
          <a:xfrm>
            <a:off x="179512" y="6237312"/>
            <a:ext cx="838178" cy="369332"/>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en-US" altLang="ja-JP" dirty="0" err="1" smtClean="0"/>
              <a:t>LTspice</a:t>
            </a:r>
            <a:endParaRPr lang="ja-JP" altLang="en-US"/>
          </a:p>
        </p:txBody>
      </p:sp>
      <p:sp>
        <p:nvSpPr>
          <p:cNvPr id="8" name="Rectangle 7"/>
          <p:cNvSpPr/>
          <p:nvPr/>
        </p:nvSpPr>
        <p:spPr>
          <a:xfrm>
            <a:off x="395536" y="620688"/>
            <a:ext cx="2131802" cy="369332"/>
          </a:xfrm>
          <a:prstGeom prst="rect">
            <a:avLst/>
          </a:prstGeom>
        </p:spPr>
        <p:txBody>
          <a:bodyPr wrap="none">
            <a:spAutoFit/>
          </a:bodyPr>
          <a:lstStyle/>
          <a:p>
            <a:pPr algn="ctr"/>
            <a:r>
              <a:rPr lang="en-US" altLang="ja-JP" dirty="0" err="1" smtClean="0"/>
              <a:t>LTspice</a:t>
            </a:r>
            <a:r>
              <a:rPr lang="ja-JP" altLang="en-US" smtClean="0"/>
              <a:t>のネットリスト</a:t>
            </a:r>
            <a:endParaRPr lang="en-US" altLang="ja-JP" dirty="0" smtClean="0"/>
          </a:p>
        </p:txBody>
      </p:sp>
      <p:sp>
        <p:nvSpPr>
          <p:cNvPr id="9" name="Footer Placeholder 8"/>
          <p:cNvSpPr>
            <a:spLocks noGrp="1"/>
          </p:cNvSpPr>
          <p:nvPr>
            <p:ph type="ftr" sz="quarter" idx="11"/>
          </p:nvPr>
        </p:nvSpPr>
        <p:spPr/>
        <p:txBody>
          <a:bodyPr/>
          <a:lstStyle/>
          <a:p>
            <a:r>
              <a:rPr kumimoji="1" lang="en-US" altLang="ja-JP" smtClean="0"/>
              <a:t>Copyright(C) MARUTSU ELEC CO. LTD</a:t>
            </a:r>
            <a:endParaRPr kumimoji="1" lang="ja-JP" altLang="en-US"/>
          </a:p>
        </p:txBody>
      </p:sp>
      <p:pic>
        <p:nvPicPr>
          <p:cNvPr id="10" name="Picture 9" descr="LOGO.jpg"/>
          <p:cNvPicPr>
            <a:picLocks noChangeAspect="1"/>
          </p:cNvPicPr>
          <p:nvPr/>
        </p:nvPicPr>
        <p:blipFill>
          <a:blip r:embed="rId3" cstate="print"/>
          <a:stretch>
            <a:fillRect/>
          </a:stretch>
        </p:blipFill>
        <p:spPr>
          <a:xfrm>
            <a:off x="7884368" y="53380"/>
            <a:ext cx="1190625" cy="495300"/>
          </a:xfrm>
          <a:prstGeom prst="rect">
            <a:avLst/>
          </a:prstGeom>
        </p:spPr>
      </p:pic>
      <p:pic>
        <p:nvPicPr>
          <p:cNvPr id="12" name="Picture 11" descr="WS000005.JPG"/>
          <p:cNvPicPr>
            <a:picLocks noChangeAspect="1"/>
          </p:cNvPicPr>
          <p:nvPr/>
        </p:nvPicPr>
        <p:blipFill>
          <a:blip r:embed="rId4" cstate="print"/>
          <a:stretch>
            <a:fillRect/>
          </a:stretch>
        </p:blipFill>
        <p:spPr>
          <a:xfrm>
            <a:off x="1763688" y="1916832"/>
            <a:ext cx="5677066" cy="288242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385C0F4E-506F-4703-AA51-540BF58FA44D}" type="slidenum">
              <a:rPr kumimoji="1" lang="ja-JP" altLang="en-US" smtClean="0"/>
              <a:pPr/>
              <a:t>2</a:t>
            </a:fld>
            <a:endParaRPr kumimoji="1" lang="ja-JP" altLang="en-US"/>
          </a:p>
        </p:txBody>
      </p:sp>
      <p:sp>
        <p:nvSpPr>
          <p:cNvPr id="11" name="TextBox 10"/>
          <p:cNvSpPr txBox="1"/>
          <p:nvPr/>
        </p:nvSpPr>
        <p:spPr>
          <a:xfrm>
            <a:off x="611560" y="980728"/>
            <a:ext cx="7920880" cy="4247317"/>
          </a:xfrm>
          <a:prstGeom prst="rect">
            <a:avLst/>
          </a:prstGeom>
          <a:noFill/>
        </p:spPr>
        <p:txBody>
          <a:bodyPr wrap="square" rtlCol="0">
            <a:spAutoFit/>
          </a:bodyPr>
          <a:lstStyle/>
          <a:p>
            <a:r>
              <a:rPr kumimoji="1" lang="ja-JP" altLang="en-US" smtClean="0"/>
              <a:t>回路解析シミュレーションをする場合、必要なデバイスの</a:t>
            </a:r>
            <a:r>
              <a:rPr kumimoji="1" lang="en-US" altLang="ja-JP" dirty="0" smtClean="0"/>
              <a:t>SPICE</a:t>
            </a:r>
            <a:r>
              <a:rPr kumimoji="1" lang="ja-JP" altLang="en-US" smtClean="0"/>
              <a:t>モデルを準備する必要があります。</a:t>
            </a:r>
            <a:endParaRPr kumimoji="1" lang="en-US" altLang="ja-JP" dirty="0" smtClean="0"/>
          </a:p>
          <a:p>
            <a:endParaRPr lang="en-US" altLang="ja-JP" dirty="0" smtClean="0"/>
          </a:p>
          <a:p>
            <a:r>
              <a:rPr lang="ja-JP" altLang="en-US" smtClean="0"/>
              <a:t>その際にモデリングをする必要があります。このモデリングは、モデルベース開発には必須の技術であり、必要なデバイスについて等価回路化を行い、</a:t>
            </a:r>
            <a:r>
              <a:rPr lang="en-US" altLang="ja-JP" dirty="0" smtClean="0"/>
              <a:t>SPICE</a:t>
            </a:r>
            <a:r>
              <a:rPr lang="ja-JP" altLang="en-US" smtClean="0"/>
              <a:t>に実装します。</a:t>
            </a:r>
            <a:endParaRPr lang="en-US" altLang="ja-JP" dirty="0" smtClean="0"/>
          </a:p>
          <a:p>
            <a:endParaRPr kumimoji="1" lang="en-US" altLang="ja-JP" dirty="0" smtClean="0"/>
          </a:p>
          <a:p>
            <a:r>
              <a:rPr lang="ja-JP" altLang="en-US" smtClean="0"/>
              <a:t>モデリングは、素子レベルから回路レベルまで様々であり、デバイスモデリングの</a:t>
            </a:r>
            <a:endParaRPr lang="en-US" altLang="ja-JP" dirty="0" smtClean="0"/>
          </a:p>
          <a:p>
            <a:r>
              <a:rPr kumimoji="1" lang="ja-JP" altLang="en-US" smtClean="0"/>
              <a:t>手法で応用性があるのは、</a:t>
            </a:r>
            <a:r>
              <a:rPr kumimoji="1" lang="en-US" altLang="ja-JP" dirty="0" smtClean="0"/>
              <a:t>ABM</a:t>
            </a:r>
            <a:r>
              <a:rPr kumimoji="1" lang="ja-JP" altLang="en-US" smtClean="0"/>
              <a:t>を採用したモデリングです。これは、システムレベルからブロックレベルまで再現でき、自由度の高いモデリングです。</a:t>
            </a:r>
            <a:endParaRPr kumimoji="1" lang="en-US" altLang="ja-JP" dirty="0" smtClean="0"/>
          </a:p>
          <a:p>
            <a:endParaRPr lang="en-US" altLang="ja-JP" dirty="0" smtClean="0"/>
          </a:p>
          <a:p>
            <a:r>
              <a:rPr kumimoji="1" lang="en-US" altLang="ja-JP" dirty="0" smtClean="0"/>
              <a:t>ABM</a:t>
            </a:r>
            <a:r>
              <a:rPr kumimoji="1" lang="ja-JP" altLang="en-US" smtClean="0"/>
              <a:t>を理解することで</a:t>
            </a:r>
            <a:r>
              <a:rPr lang="ja-JP" altLang="en-US" smtClean="0"/>
              <a:t>モデルベース開発に必要なデバイスモデリング技術が</a:t>
            </a:r>
            <a:endParaRPr lang="en-US" altLang="ja-JP" dirty="0" smtClean="0"/>
          </a:p>
          <a:p>
            <a:r>
              <a:rPr kumimoji="1" lang="ja-JP" altLang="en-US" smtClean="0"/>
              <a:t>飛躍的に向上します。</a:t>
            </a:r>
            <a:endParaRPr kumimoji="1" lang="en-US" altLang="ja-JP" dirty="0" smtClean="0"/>
          </a:p>
          <a:p>
            <a:endParaRPr lang="en-US" altLang="ja-JP" dirty="0" smtClean="0"/>
          </a:p>
          <a:p>
            <a:r>
              <a:rPr kumimoji="1" lang="ja-JP" altLang="en-US" smtClean="0"/>
              <a:t>今回の</a:t>
            </a:r>
            <a:r>
              <a:rPr kumimoji="1" lang="en-US" altLang="ja-JP" dirty="0" smtClean="0"/>
              <a:t>ABM</a:t>
            </a:r>
            <a:r>
              <a:rPr kumimoji="1" lang="ja-JP" altLang="en-US" smtClean="0"/>
              <a:t>は伝達関数の素子である</a:t>
            </a:r>
            <a:r>
              <a:rPr lang="en-US" altLang="ja-JP" dirty="0" smtClean="0"/>
              <a:t>LAPLACE</a:t>
            </a:r>
            <a:r>
              <a:rPr kumimoji="1" lang="ja-JP" altLang="en-US" smtClean="0"/>
              <a:t>を学習します。</a:t>
            </a:r>
            <a:endParaRPr kumimoji="1" lang="ja-JP" altLang="en-US"/>
          </a:p>
        </p:txBody>
      </p:sp>
      <p:sp>
        <p:nvSpPr>
          <p:cNvPr id="5" name="Footer Placeholder 4"/>
          <p:cNvSpPr>
            <a:spLocks noGrp="1"/>
          </p:cNvSpPr>
          <p:nvPr>
            <p:ph type="ftr" sz="quarter" idx="11"/>
          </p:nvPr>
        </p:nvSpPr>
        <p:spPr/>
        <p:txBody>
          <a:bodyPr/>
          <a:lstStyle/>
          <a:p>
            <a:r>
              <a:rPr kumimoji="1" lang="en-US" altLang="ja-JP" smtClean="0"/>
              <a:t>Copyright(C) MARUTSU ELEC CO. LTD</a:t>
            </a:r>
            <a:endParaRPr kumimoji="1" lang="ja-JP" altLang="en-US"/>
          </a:p>
        </p:txBody>
      </p:sp>
      <p:pic>
        <p:nvPicPr>
          <p:cNvPr id="6" name="Picture 5" descr="LOGO.jpg"/>
          <p:cNvPicPr>
            <a:picLocks noChangeAspect="1"/>
          </p:cNvPicPr>
          <p:nvPr/>
        </p:nvPicPr>
        <p:blipFill>
          <a:blip r:embed="rId3" cstate="print"/>
          <a:stretch>
            <a:fillRect/>
          </a:stretch>
        </p:blipFill>
        <p:spPr>
          <a:xfrm>
            <a:off x="7884368" y="53380"/>
            <a:ext cx="1190625" cy="4953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385C0F4E-506F-4703-AA51-540BF58FA44D}" type="slidenum">
              <a:rPr kumimoji="1" lang="ja-JP" altLang="en-US" smtClean="0"/>
              <a:pPr/>
              <a:t>3</a:t>
            </a:fld>
            <a:endParaRPr kumimoji="1" lang="ja-JP" altLang="en-US"/>
          </a:p>
        </p:txBody>
      </p:sp>
      <p:sp>
        <p:nvSpPr>
          <p:cNvPr id="5" name="Footer Placeholder 4"/>
          <p:cNvSpPr>
            <a:spLocks noGrp="1"/>
          </p:cNvSpPr>
          <p:nvPr>
            <p:ph type="ftr" sz="quarter" idx="11"/>
          </p:nvPr>
        </p:nvSpPr>
        <p:spPr/>
        <p:txBody>
          <a:bodyPr/>
          <a:lstStyle/>
          <a:p>
            <a:r>
              <a:rPr kumimoji="1" lang="en-US" altLang="ja-JP" smtClean="0"/>
              <a:t>Copyright(C) MARUTSU ELEC CO. LTD</a:t>
            </a:r>
            <a:endParaRPr kumimoji="1" lang="ja-JP" altLang="en-US"/>
          </a:p>
        </p:txBody>
      </p:sp>
      <p:pic>
        <p:nvPicPr>
          <p:cNvPr id="6" name="Picture 5" descr="LOGO.jpg"/>
          <p:cNvPicPr>
            <a:picLocks noChangeAspect="1"/>
          </p:cNvPicPr>
          <p:nvPr/>
        </p:nvPicPr>
        <p:blipFill>
          <a:blip r:embed="rId4" cstate="print"/>
          <a:stretch>
            <a:fillRect/>
          </a:stretch>
        </p:blipFill>
        <p:spPr>
          <a:xfrm>
            <a:off x="7884368" y="53380"/>
            <a:ext cx="1190625" cy="495300"/>
          </a:xfrm>
          <a:prstGeom prst="rect">
            <a:avLst/>
          </a:prstGeom>
        </p:spPr>
      </p:pic>
      <p:sp>
        <p:nvSpPr>
          <p:cNvPr id="7" name="TextBox 6"/>
          <p:cNvSpPr txBox="1"/>
          <p:nvPr/>
        </p:nvSpPr>
        <p:spPr>
          <a:xfrm>
            <a:off x="107504" y="188640"/>
            <a:ext cx="6192688" cy="369332"/>
          </a:xfrm>
          <a:prstGeom prst="rect">
            <a:avLst/>
          </a:prstGeom>
          <a:noFill/>
        </p:spPr>
        <p:txBody>
          <a:bodyPr wrap="square" rtlCol="0">
            <a:spAutoFit/>
          </a:bodyPr>
          <a:lstStyle/>
          <a:p>
            <a:r>
              <a:rPr kumimoji="1" lang="ja-JP" altLang="en-US" smtClean="0"/>
              <a:t>伝達関数とラプラス変換</a:t>
            </a:r>
            <a:endParaRPr kumimoji="1" lang="ja-JP" altLang="en-US"/>
          </a:p>
        </p:txBody>
      </p:sp>
      <p:graphicFrame>
        <p:nvGraphicFramePr>
          <p:cNvPr id="9" name="Object 8"/>
          <p:cNvGraphicFramePr>
            <a:graphicFrameLocks noChangeAspect="1"/>
          </p:cNvGraphicFramePr>
          <p:nvPr/>
        </p:nvGraphicFramePr>
        <p:xfrm>
          <a:off x="1403648" y="1519624"/>
          <a:ext cx="3796784" cy="720080"/>
        </p:xfrm>
        <a:graphic>
          <a:graphicData uri="http://schemas.openxmlformats.org/presentationml/2006/ole">
            <p:oleObj spid="_x0000_s3074" name="Equation" r:id="rId5" imgW="2209680" imgH="419040" progId="">
              <p:embed/>
            </p:oleObj>
          </a:graphicData>
        </a:graphic>
      </p:graphicFrame>
      <p:sp>
        <p:nvSpPr>
          <p:cNvPr id="12" name="TextBox 11"/>
          <p:cNvSpPr txBox="1"/>
          <p:nvPr/>
        </p:nvSpPr>
        <p:spPr>
          <a:xfrm>
            <a:off x="683568" y="943560"/>
            <a:ext cx="7416824" cy="369332"/>
          </a:xfrm>
          <a:prstGeom prst="rect">
            <a:avLst/>
          </a:prstGeom>
          <a:noFill/>
        </p:spPr>
        <p:txBody>
          <a:bodyPr wrap="square" rtlCol="0">
            <a:spAutoFit/>
          </a:bodyPr>
          <a:lstStyle/>
          <a:p>
            <a:r>
              <a:rPr kumimoji="1" lang="ja-JP" altLang="en-US" smtClean="0"/>
              <a:t>初期値がゼロであり、ラプラス変換された出力信号と入力信号の比です。</a:t>
            </a:r>
            <a:endParaRPr kumimoji="1" lang="ja-JP" altLang="en-US"/>
          </a:p>
        </p:txBody>
      </p:sp>
      <p:graphicFrame>
        <p:nvGraphicFramePr>
          <p:cNvPr id="13" name="Object 12"/>
          <p:cNvGraphicFramePr>
            <a:graphicFrameLocks noChangeAspect="1"/>
          </p:cNvGraphicFramePr>
          <p:nvPr/>
        </p:nvGraphicFramePr>
        <p:xfrm>
          <a:off x="1403648" y="2887776"/>
          <a:ext cx="4135910" cy="1027038"/>
        </p:xfrm>
        <a:graphic>
          <a:graphicData uri="http://schemas.openxmlformats.org/presentationml/2006/ole">
            <p:oleObj spid="_x0000_s3076" name="Equation" r:id="rId6" imgW="1892160" imgH="469800" progId="">
              <p:embed/>
            </p:oleObj>
          </a:graphicData>
        </a:graphic>
      </p:graphicFrame>
      <p:sp>
        <p:nvSpPr>
          <p:cNvPr id="14" name="TextBox 13"/>
          <p:cNvSpPr txBox="1"/>
          <p:nvPr/>
        </p:nvSpPr>
        <p:spPr>
          <a:xfrm>
            <a:off x="683568" y="2446436"/>
            <a:ext cx="7416824" cy="369332"/>
          </a:xfrm>
          <a:prstGeom prst="rect">
            <a:avLst/>
          </a:prstGeom>
          <a:noFill/>
        </p:spPr>
        <p:txBody>
          <a:bodyPr wrap="square" rtlCol="0">
            <a:spAutoFit/>
          </a:bodyPr>
          <a:lstStyle/>
          <a:p>
            <a:r>
              <a:rPr kumimoji="1" lang="ja-JP" altLang="en-US" smtClean="0"/>
              <a:t>ラプラス変換の数式は下記の通りです。</a:t>
            </a:r>
            <a:endParaRPr kumimoji="1" lang="ja-JP" altLang="en-US"/>
          </a:p>
        </p:txBody>
      </p:sp>
      <p:sp>
        <p:nvSpPr>
          <p:cNvPr id="15" name="TextBox 14"/>
          <p:cNvSpPr txBox="1"/>
          <p:nvPr/>
        </p:nvSpPr>
        <p:spPr>
          <a:xfrm>
            <a:off x="755576" y="4183920"/>
            <a:ext cx="7416824" cy="1477328"/>
          </a:xfrm>
          <a:prstGeom prst="rect">
            <a:avLst/>
          </a:prstGeom>
          <a:noFill/>
        </p:spPr>
        <p:txBody>
          <a:bodyPr wrap="square" rtlCol="0">
            <a:spAutoFit/>
          </a:bodyPr>
          <a:lstStyle/>
          <a:p>
            <a:r>
              <a:rPr kumimoji="1" lang="ja-JP" altLang="en-US" smtClean="0"/>
              <a:t>時間</a:t>
            </a:r>
            <a:r>
              <a:rPr lang="ja-JP" altLang="en-US" smtClean="0"/>
              <a:t>領域</a:t>
            </a:r>
            <a:r>
              <a:rPr lang="en-US" altLang="ja-JP" dirty="0" smtClean="0"/>
              <a:t>(t</a:t>
            </a:r>
            <a:r>
              <a:rPr lang="ja-JP" altLang="en-US" smtClean="0"/>
              <a:t>領域</a:t>
            </a:r>
            <a:r>
              <a:rPr lang="en-US" altLang="ja-JP" dirty="0" smtClean="0"/>
              <a:t>)</a:t>
            </a:r>
            <a:r>
              <a:rPr lang="ja-JP" altLang="en-US" smtClean="0"/>
              <a:t>での微分方程式をラプラス変換すると複素領域</a:t>
            </a:r>
            <a:r>
              <a:rPr lang="en-US" altLang="ja-JP" dirty="0" smtClean="0"/>
              <a:t>(s)</a:t>
            </a:r>
            <a:r>
              <a:rPr lang="ja-JP" altLang="en-US" smtClean="0"/>
              <a:t>に変換され、代数方程式で解を解く事ができる。</a:t>
            </a:r>
            <a:endParaRPr lang="en-US" altLang="ja-JP" dirty="0" smtClean="0"/>
          </a:p>
          <a:p>
            <a:endParaRPr kumimoji="1" lang="en-US" altLang="ja-JP" dirty="0" smtClean="0"/>
          </a:p>
          <a:p>
            <a:r>
              <a:rPr lang="ja-JP" altLang="en-US" smtClean="0"/>
              <a:t>入出力の関係を検討する際に過渡現象を数学的に求める場合に活用されています。</a:t>
            </a:r>
            <a:endParaRPr kumimoji="1"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ent Arrow 8"/>
          <p:cNvSpPr/>
          <p:nvPr/>
        </p:nvSpPr>
        <p:spPr>
          <a:xfrm rot="5400000">
            <a:off x="4067945" y="2060850"/>
            <a:ext cx="576061" cy="1584176"/>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TextBox 9"/>
          <p:cNvSpPr txBox="1"/>
          <p:nvPr/>
        </p:nvSpPr>
        <p:spPr>
          <a:xfrm>
            <a:off x="0" y="188640"/>
            <a:ext cx="2592288" cy="369332"/>
          </a:xfrm>
          <a:prstGeom prst="rect">
            <a:avLst/>
          </a:prstGeom>
          <a:noFill/>
        </p:spPr>
        <p:txBody>
          <a:bodyPr wrap="square" rtlCol="0">
            <a:spAutoFit/>
          </a:bodyPr>
          <a:lstStyle/>
          <a:p>
            <a:r>
              <a:rPr kumimoji="1" lang="ja-JP" altLang="en-US" smtClean="0"/>
              <a:t>回路図</a:t>
            </a:r>
            <a:endParaRPr kumimoji="1" lang="ja-JP" altLang="en-US"/>
          </a:p>
        </p:txBody>
      </p:sp>
      <p:sp>
        <p:nvSpPr>
          <p:cNvPr id="11" name="Slide Number Placeholder 10"/>
          <p:cNvSpPr>
            <a:spLocks noGrp="1"/>
          </p:cNvSpPr>
          <p:nvPr>
            <p:ph type="sldNum" sz="quarter" idx="12"/>
          </p:nvPr>
        </p:nvSpPr>
        <p:spPr/>
        <p:txBody>
          <a:bodyPr/>
          <a:lstStyle/>
          <a:p>
            <a:fld id="{385C0F4E-506F-4703-AA51-540BF58FA44D}" type="slidenum">
              <a:rPr kumimoji="1" lang="ja-JP" altLang="en-US" smtClean="0"/>
              <a:pPr/>
              <a:t>4</a:t>
            </a:fld>
            <a:endParaRPr kumimoji="1" lang="ja-JP" altLang="en-US"/>
          </a:p>
        </p:txBody>
      </p:sp>
      <p:sp>
        <p:nvSpPr>
          <p:cNvPr id="13" name="Rectangle 12"/>
          <p:cNvSpPr/>
          <p:nvPr/>
        </p:nvSpPr>
        <p:spPr>
          <a:xfrm>
            <a:off x="179512" y="6237312"/>
            <a:ext cx="797013"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altLang="ja-JP" dirty="0" err="1" smtClean="0"/>
              <a:t>PSpice</a:t>
            </a:r>
            <a:endParaRPr lang="ja-JP" altLang="en-US"/>
          </a:p>
        </p:txBody>
      </p:sp>
      <p:sp>
        <p:nvSpPr>
          <p:cNvPr id="14" name="Footer Placeholder 13"/>
          <p:cNvSpPr>
            <a:spLocks noGrp="1"/>
          </p:cNvSpPr>
          <p:nvPr>
            <p:ph type="ftr" sz="quarter" idx="11"/>
          </p:nvPr>
        </p:nvSpPr>
        <p:spPr/>
        <p:txBody>
          <a:bodyPr/>
          <a:lstStyle/>
          <a:p>
            <a:r>
              <a:rPr kumimoji="1" lang="en-US" altLang="ja-JP" smtClean="0"/>
              <a:t>Copyright(C) MARUTSU ELEC CO. LTD</a:t>
            </a:r>
            <a:endParaRPr kumimoji="1" lang="ja-JP" altLang="en-US"/>
          </a:p>
        </p:txBody>
      </p:sp>
      <p:pic>
        <p:nvPicPr>
          <p:cNvPr id="16" name="Picture 15" descr="LOGO.jpg"/>
          <p:cNvPicPr>
            <a:picLocks noChangeAspect="1"/>
          </p:cNvPicPr>
          <p:nvPr/>
        </p:nvPicPr>
        <p:blipFill>
          <a:blip r:embed="rId4" cstate="print"/>
          <a:stretch>
            <a:fillRect/>
          </a:stretch>
        </p:blipFill>
        <p:spPr>
          <a:xfrm>
            <a:off x="7884368" y="53380"/>
            <a:ext cx="1190625" cy="495300"/>
          </a:xfrm>
          <a:prstGeom prst="rect">
            <a:avLst/>
          </a:prstGeom>
        </p:spPr>
      </p:pic>
      <p:pic>
        <p:nvPicPr>
          <p:cNvPr id="17" name="Picture 16" descr="WS000000.JPG"/>
          <p:cNvPicPr>
            <a:picLocks noChangeAspect="1"/>
          </p:cNvPicPr>
          <p:nvPr/>
        </p:nvPicPr>
        <p:blipFill>
          <a:blip r:embed="rId5" cstate="print"/>
          <a:stretch>
            <a:fillRect/>
          </a:stretch>
        </p:blipFill>
        <p:spPr>
          <a:xfrm>
            <a:off x="611560" y="692696"/>
            <a:ext cx="2837103" cy="2743572"/>
          </a:xfrm>
          <a:prstGeom prst="rect">
            <a:avLst/>
          </a:prstGeom>
        </p:spPr>
      </p:pic>
      <p:pic>
        <p:nvPicPr>
          <p:cNvPr id="2" name="Picture 2"/>
          <p:cNvPicPr>
            <a:picLocks noChangeAspect="1" noChangeArrowheads="1"/>
          </p:cNvPicPr>
          <p:nvPr/>
        </p:nvPicPr>
        <p:blipFill>
          <a:blip r:embed="rId6" cstate="print"/>
          <a:srcRect/>
          <a:stretch>
            <a:fillRect/>
          </a:stretch>
        </p:blipFill>
        <p:spPr bwMode="auto">
          <a:xfrm>
            <a:off x="1475656" y="3140967"/>
            <a:ext cx="7056784" cy="3435267"/>
          </a:xfrm>
          <a:prstGeom prst="rect">
            <a:avLst/>
          </a:prstGeom>
          <a:noFill/>
          <a:ln w="9525">
            <a:noFill/>
            <a:miter lim="800000"/>
            <a:headEnd/>
            <a:tailEnd/>
          </a:ln>
          <a:effectLst/>
        </p:spPr>
      </p:pic>
      <p:graphicFrame>
        <p:nvGraphicFramePr>
          <p:cNvPr id="18" name="Object 17"/>
          <p:cNvGraphicFramePr>
            <a:graphicFrameLocks noChangeAspect="1"/>
          </p:cNvGraphicFramePr>
          <p:nvPr/>
        </p:nvGraphicFramePr>
        <p:xfrm>
          <a:off x="4397375" y="836613"/>
          <a:ext cx="4119563" cy="1276350"/>
        </p:xfrm>
        <a:graphic>
          <a:graphicData uri="http://schemas.openxmlformats.org/presentationml/2006/ole">
            <p:oleObj spid="_x0000_s1027" name="Equation" r:id="rId7" imgW="1269720" imgH="393480" progId="">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WS000001.JPG"/>
          <p:cNvPicPr>
            <a:picLocks noChangeAspect="1"/>
          </p:cNvPicPr>
          <p:nvPr/>
        </p:nvPicPr>
        <p:blipFill>
          <a:blip r:embed="rId3" cstate="print"/>
          <a:stretch>
            <a:fillRect/>
          </a:stretch>
        </p:blipFill>
        <p:spPr>
          <a:xfrm>
            <a:off x="467544" y="692696"/>
            <a:ext cx="8208912" cy="5483632"/>
          </a:xfrm>
          <a:prstGeom prst="rect">
            <a:avLst/>
          </a:prstGeom>
        </p:spPr>
      </p:pic>
      <p:sp>
        <p:nvSpPr>
          <p:cNvPr id="3" name="TextBox 2"/>
          <p:cNvSpPr txBox="1"/>
          <p:nvPr/>
        </p:nvSpPr>
        <p:spPr>
          <a:xfrm>
            <a:off x="7884368" y="1628800"/>
            <a:ext cx="576064" cy="369332"/>
          </a:xfrm>
          <a:prstGeom prst="rect">
            <a:avLst/>
          </a:prstGeom>
          <a:noFill/>
        </p:spPr>
        <p:txBody>
          <a:bodyPr wrap="square" rtlCol="0">
            <a:spAutoFit/>
          </a:bodyPr>
          <a:lstStyle/>
          <a:p>
            <a:pPr algn="ctr"/>
            <a:r>
              <a:rPr kumimoji="1" lang="en-US" altLang="ja-JP" dirty="0" smtClean="0">
                <a:solidFill>
                  <a:schemeClr val="bg1"/>
                </a:solidFill>
              </a:rPr>
              <a:t>IN</a:t>
            </a:r>
            <a:endParaRPr kumimoji="1" lang="ja-JP" altLang="en-US">
              <a:solidFill>
                <a:schemeClr val="bg1"/>
              </a:solidFill>
            </a:endParaRPr>
          </a:p>
        </p:txBody>
      </p:sp>
      <p:sp>
        <p:nvSpPr>
          <p:cNvPr id="5" name="TextBox 4"/>
          <p:cNvSpPr txBox="1"/>
          <p:nvPr/>
        </p:nvSpPr>
        <p:spPr>
          <a:xfrm>
            <a:off x="7740352" y="3717032"/>
            <a:ext cx="648072" cy="369332"/>
          </a:xfrm>
          <a:prstGeom prst="rect">
            <a:avLst/>
          </a:prstGeom>
          <a:noFill/>
        </p:spPr>
        <p:txBody>
          <a:bodyPr wrap="square" rtlCol="0">
            <a:spAutoFit/>
          </a:bodyPr>
          <a:lstStyle/>
          <a:p>
            <a:pPr algn="ctr"/>
            <a:r>
              <a:rPr kumimoji="1" lang="en-US" altLang="ja-JP" dirty="0" smtClean="0">
                <a:solidFill>
                  <a:schemeClr val="bg1"/>
                </a:solidFill>
              </a:rPr>
              <a:t>OUT</a:t>
            </a:r>
            <a:endParaRPr kumimoji="1" lang="ja-JP" altLang="en-US">
              <a:solidFill>
                <a:schemeClr val="bg1"/>
              </a:solidFill>
            </a:endParaRPr>
          </a:p>
        </p:txBody>
      </p:sp>
      <p:sp>
        <p:nvSpPr>
          <p:cNvPr id="6" name="TextBox 5"/>
          <p:cNvSpPr txBox="1"/>
          <p:nvPr/>
        </p:nvSpPr>
        <p:spPr>
          <a:xfrm>
            <a:off x="107504" y="188640"/>
            <a:ext cx="2592288" cy="369332"/>
          </a:xfrm>
          <a:prstGeom prst="rect">
            <a:avLst/>
          </a:prstGeom>
          <a:noFill/>
        </p:spPr>
        <p:txBody>
          <a:bodyPr wrap="square" rtlCol="0">
            <a:spAutoFit/>
          </a:bodyPr>
          <a:lstStyle/>
          <a:p>
            <a:r>
              <a:rPr kumimoji="1" lang="ja-JP" altLang="en-US" smtClean="0"/>
              <a:t>シミュレーション結果</a:t>
            </a:r>
            <a:endParaRPr kumimoji="1" lang="ja-JP" altLang="en-US"/>
          </a:p>
        </p:txBody>
      </p:sp>
      <p:sp>
        <p:nvSpPr>
          <p:cNvPr id="7" name="Slide Number Placeholder 6"/>
          <p:cNvSpPr>
            <a:spLocks noGrp="1"/>
          </p:cNvSpPr>
          <p:nvPr>
            <p:ph type="sldNum" sz="quarter" idx="12"/>
          </p:nvPr>
        </p:nvSpPr>
        <p:spPr/>
        <p:txBody>
          <a:bodyPr/>
          <a:lstStyle/>
          <a:p>
            <a:fld id="{385C0F4E-506F-4703-AA51-540BF58FA44D}" type="slidenum">
              <a:rPr kumimoji="1" lang="ja-JP" altLang="en-US" smtClean="0"/>
              <a:pPr/>
              <a:t>5</a:t>
            </a:fld>
            <a:endParaRPr kumimoji="1" lang="ja-JP" altLang="en-US"/>
          </a:p>
        </p:txBody>
      </p:sp>
      <p:sp>
        <p:nvSpPr>
          <p:cNvPr id="9" name="Rectangle 8"/>
          <p:cNvSpPr/>
          <p:nvPr/>
        </p:nvSpPr>
        <p:spPr>
          <a:xfrm>
            <a:off x="179512" y="6372036"/>
            <a:ext cx="797013"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altLang="ja-JP" dirty="0" err="1" smtClean="0"/>
              <a:t>PSpice</a:t>
            </a:r>
            <a:endParaRPr lang="ja-JP" altLang="en-US"/>
          </a:p>
        </p:txBody>
      </p:sp>
      <p:sp>
        <p:nvSpPr>
          <p:cNvPr id="11" name="Footer Placeholder 10"/>
          <p:cNvSpPr>
            <a:spLocks noGrp="1"/>
          </p:cNvSpPr>
          <p:nvPr>
            <p:ph type="ftr" sz="quarter" idx="11"/>
          </p:nvPr>
        </p:nvSpPr>
        <p:spPr/>
        <p:txBody>
          <a:bodyPr/>
          <a:lstStyle/>
          <a:p>
            <a:r>
              <a:rPr kumimoji="1" lang="en-US" altLang="ja-JP" smtClean="0"/>
              <a:t>Copyright(C) MARUTSU ELEC CO. LTD</a:t>
            </a:r>
            <a:endParaRPr kumimoji="1" lang="ja-JP" altLang="en-US"/>
          </a:p>
        </p:txBody>
      </p:sp>
      <p:pic>
        <p:nvPicPr>
          <p:cNvPr id="10" name="Picture 9" descr="LOGO.jpg"/>
          <p:cNvPicPr>
            <a:picLocks noChangeAspect="1"/>
          </p:cNvPicPr>
          <p:nvPr/>
        </p:nvPicPr>
        <p:blipFill>
          <a:blip r:embed="rId4" cstate="print"/>
          <a:stretch>
            <a:fillRect/>
          </a:stretch>
        </p:blipFill>
        <p:spPr>
          <a:xfrm>
            <a:off x="7884368" y="53380"/>
            <a:ext cx="1190625" cy="4953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188640"/>
            <a:ext cx="2160240" cy="369332"/>
          </a:xfrm>
          <a:prstGeom prst="rect">
            <a:avLst/>
          </a:prstGeom>
          <a:noFill/>
        </p:spPr>
        <p:txBody>
          <a:bodyPr wrap="square" rtlCol="0">
            <a:spAutoFit/>
          </a:bodyPr>
          <a:lstStyle/>
          <a:p>
            <a:r>
              <a:rPr kumimoji="1" lang="ja-JP" altLang="en-US" smtClean="0"/>
              <a:t>ネットリスト</a:t>
            </a:r>
            <a:endParaRPr kumimoji="1" lang="ja-JP" altLang="en-US"/>
          </a:p>
        </p:txBody>
      </p:sp>
      <p:sp>
        <p:nvSpPr>
          <p:cNvPr id="4" name="Slide Number Placeholder 3"/>
          <p:cNvSpPr>
            <a:spLocks noGrp="1"/>
          </p:cNvSpPr>
          <p:nvPr>
            <p:ph type="sldNum" sz="quarter" idx="12"/>
          </p:nvPr>
        </p:nvSpPr>
        <p:spPr/>
        <p:txBody>
          <a:bodyPr/>
          <a:lstStyle/>
          <a:p>
            <a:fld id="{385C0F4E-506F-4703-AA51-540BF58FA44D}" type="slidenum">
              <a:rPr kumimoji="1" lang="ja-JP" altLang="en-US" smtClean="0"/>
              <a:pPr/>
              <a:t>6</a:t>
            </a:fld>
            <a:endParaRPr kumimoji="1" lang="ja-JP" altLang="en-US"/>
          </a:p>
        </p:txBody>
      </p:sp>
      <p:sp>
        <p:nvSpPr>
          <p:cNvPr id="6" name="Rectangle 5"/>
          <p:cNvSpPr/>
          <p:nvPr/>
        </p:nvSpPr>
        <p:spPr>
          <a:xfrm>
            <a:off x="179512" y="6237312"/>
            <a:ext cx="797013"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altLang="ja-JP" dirty="0" err="1" smtClean="0"/>
              <a:t>PSpice</a:t>
            </a:r>
            <a:endParaRPr lang="ja-JP" altLang="en-US"/>
          </a:p>
        </p:txBody>
      </p:sp>
      <p:sp>
        <p:nvSpPr>
          <p:cNvPr id="7" name="Footer Placeholder 6"/>
          <p:cNvSpPr>
            <a:spLocks noGrp="1"/>
          </p:cNvSpPr>
          <p:nvPr>
            <p:ph type="ftr" sz="quarter" idx="11"/>
          </p:nvPr>
        </p:nvSpPr>
        <p:spPr/>
        <p:txBody>
          <a:bodyPr/>
          <a:lstStyle/>
          <a:p>
            <a:r>
              <a:rPr kumimoji="1" lang="en-US" altLang="ja-JP" smtClean="0"/>
              <a:t>Copyright(C) MARUTSU ELEC CO. LTD</a:t>
            </a:r>
            <a:endParaRPr kumimoji="1" lang="ja-JP" altLang="en-US"/>
          </a:p>
        </p:txBody>
      </p:sp>
      <p:pic>
        <p:nvPicPr>
          <p:cNvPr id="8" name="Picture 7" descr="LOGO.jpg"/>
          <p:cNvPicPr>
            <a:picLocks noChangeAspect="1"/>
          </p:cNvPicPr>
          <p:nvPr/>
        </p:nvPicPr>
        <p:blipFill>
          <a:blip r:embed="rId3" cstate="print"/>
          <a:stretch>
            <a:fillRect/>
          </a:stretch>
        </p:blipFill>
        <p:spPr>
          <a:xfrm>
            <a:off x="7884368" y="53380"/>
            <a:ext cx="1190625" cy="495300"/>
          </a:xfrm>
          <a:prstGeom prst="rect">
            <a:avLst/>
          </a:prstGeom>
        </p:spPr>
      </p:pic>
      <p:pic>
        <p:nvPicPr>
          <p:cNvPr id="9" name="Picture 8" descr="WS000002.JPG"/>
          <p:cNvPicPr>
            <a:picLocks noChangeAspect="1"/>
          </p:cNvPicPr>
          <p:nvPr/>
        </p:nvPicPr>
        <p:blipFill>
          <a:blip r:embed="rId4" cstate="print"/>
          <a:stretch>
            <a:fillRect/>
          </a:stretch>
        </p:blipFill>
        <p:spPr>
          <a:xfrm>
            <a:off x="1043608" y="1484784"/>
            <a:ext cx="7153148" cy="25202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4" y="1628800"/>
            <a:ext cx="6696744" cy="147732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pt-BR" altLang="ja-JP" dirty="0" smtClean="0"/>
              <a:t>* source S_PSPICE</a:t>
            </a:r>
          </a:p>
          <a:p>
            <a:r>
              <a:rPr lang="pt-BR" altLang="ja-JP" dirty="0" smtClean="0"/>
              <a:t>E_LAPLACE1         N00179 0 LAPLACE {V(N00103)} {(1)/(1 + 0.001*s)}</a:t>
            </a:r>
          </a:p>
          <a:p>
            <a:r>
              <a:rPr lang="pt-BR" altLang="ja-JP" dirty="0" smtClean="0"/>
              <a:t>V_V1         N00103 0  </a:t>
            </a:r>
          </a:p>
          <a:p>
            <a:r>
              <a:rPr lang="pt-BR" altLang="ja-JP" dirty="0" smtClean="0"/>
              <a:t>+PULSE 0 5 1m 10u 10u 20m 42m</a:t>
            </a:r>
          </a:p>
          <a:p>
            <a:r>
              <a:rPr lang="pt-BR" altLang="ja-JP" dirty="0" smtClean="0"/>
              <a:t>R_R1         N00179 0  1k </a:t>
            </a:r>
            <a:endParaRPr kumimoji="1" lang="ja-JP" altLang="en-US"/>
          </a:p>
        </p:txBody>
      </p:sp>
      <p:sp>
        <p:nvSpPr>
          <p:cNvPr id="3" name="TextBox 2"/>
          <p:cNvSpPr txBox="1"/>
          <p:nvPr/>
        </p:nvSpPr>
        <p:spPr>
          <a:xfrm>
            <a:off x="251520" y="188640"/>
            <a:ext cx="3384376" cy="369332"/>
          </a:xfrm>
          <a:prstGeom prst="rect">
            <a:avLst/>
          </a:prstGeom>
          <a:noFill/>
        </p:spPr>
        <p:txBody>
          <a:bodyPr wrap="square" rtlCol="0">
            <a:spAutoFit/>
          </a:bodyPr>
          <a:lstStyle/>
          <a:p>
            <a:r>
              <a:rPr kumimoji="1" lang="en-US" altLang="ja-JP" dirty="0" err="1" smtClean="0"/>
              <a:t>PSpice</a:t>
            </a:r>
            <a:r>
              <a:rPr kumimoji="1" lang="ja-JP" altLang="en-US" smtClean="0"/>
              <a:t>のモデルを</a:t>
            </a:r>
            <a:r>
              <a:rPr kumimoji="1" lang="en-US" altLang="ja-JP" dirty="0" err="1" smtClean="0"/>
              <a:t>LTspice</a:t>
            </a:r>
            <a:r>
              <a:rPr kumimoji="1" lang="ja-JP" altLang="en-US" smtClean="0"/>
              <a:t>に移植</a:t>
            </a:r>
            <a:endParaRPr kumimoji="1" lang="ja-JP" altLang="en-US"/>
          </a:p>
        </p:txBody>
      </p:sp>
      <p:sp>
        <p:nvSpPr>
          <p:cNvPr id="4" name="Slide Number Placeholder 3"/>
          <p:cNvSpPr>
            <a:spLocks noGrp="1"/>
          </p:cNvSpPr>
          <p:nvPr>
            <p:ph type="sldNum" sz="quarter" idx="12"/>
          </p:nvPr>
        </p:nvSpPr>
        <p:spPr/>
        <p:txBody>
          <a:bodyPr/>
          <a:lstStyle/>
          <a:p>
            <a:fld id="{385C0F4E-506F-4703-AA51-540BF58FA44D}" type="slidenum">
              <a:rPr kumimoji="1" lang="ja-JP" altLang="en-US" smtClean="0"/>
              <a:pPr/>
              <a:t>7</a:t>
            </a:fld>
            <a:endParaRPr kumimoji="1" lang="ja-JP" altLang="en-US"/>
          </a:p>
        </p:txBody>
      </p:sp>
      <p:sp>
        <p:nvSpPr>
          <p:cNvPr id="6" name="Rectangle 5"/>
          <p:cNvSpPr/>
          <p:nvPr/>
        </p:nvSpPr>
        <p:spPr>
          <a:xfrm>
            <a:off x="179512" y="6237312"/>
            <a:ext cx="838178" cy="369332"/>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en-US" altLang="ja-JP" dirty="0" err="1" smtClean="0"/>
              <a:t>LTspice</a:t>
            </a:r>
            <a:endParaRPr lang="ja-JP" altLang="en-US"/>
          </a:p>
        </p:txBody>
      </p:sp>
      <p:sp>
        <p:nvSpPr>
          <p:cNvPr id="7" name="Down Arrow 6"/>
          <p:cNvSpPr/>
          <p:nvPr/>
        </p:nvSpPr>
        <p:spPr>
          <a:xfrm>
            <a:off x="3995936" y="3429000"/>
            <a:ext cx="1152128"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7"/>
          <p:cNvSpPr/>
          <p:nvPr/>
        </p:nvSpPr>
        <p:spPr>
          <a:xfrm>
            <a:off x="2483768" y="4653136"/>
            <a:ext cx="4354975" cy="461665"/>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algn="ctr"/>
            <a:r>
              <a:rPr lang="en-US" altLang="ja-JP" sz="2400" dirty="0" err="1" smtClean="0"/>
              <a:t>LTspice</a:t>
            </a:r>
            <a:r>
              <a:rPr lang="ja-JP" altLang="en-US" sz="2400" smtClean="0"/>
              <a:t>の等価回路モデルを作成</a:t>
            </a:r>
            <a:endParaRPr lang="en-US" altLang="ja-JP" sz="2400" dirty="0" smtClean="0"/>
          </a:p>
        </p:txBody>
      </p:sp>
      <p:sp>
        <p:nvSpPr>
          <p:cNvPr id="9" name="Footer Placeholder 8"/>
          <p:cNvSpPr>
            <a:spLocks noGrp="1"/>
          </p:cNvSpPr>
          <p:nvPr>
            <p:ph type="ftr" sz="quarter" idx="11"/>
          </p:nvPr>
        </p:nvSpPr>
        <p:spPr/>
        <p:txBody>
          <a:bodyPr/>
          <a:lstStyle/>
          <a:p>
            <a:r>
              <a:rPr kumimoji="1" lang="en-US" altLang="ja-JP" smtClean="0"/>
              <a:t>Copyright(C) MARUTSU ELEC CO. LTD</a:t>
            </a:r>
            <a:endParaRPr kumimoji="1" lang="ja-JP" altLang="en-US"/>
          </a:p>
        </p:txBody>
      </p:sp>
      <p:pic>
        <p:nvPicPr>
          <p:cNvPr id="10" name="Picture 9" descr="LOGO.jpg"/>
          <p:cNvPicPr>
            <a:picLocks noChangeAspect="1"/>
          </p:cNvPicPr>
          <p:nvPr/>
        </p:nvPicPr>
        <p:blipFill>
          <a:blip r:embed="rId3" cstate="print"/>
          <a:stretch>
            <a:fillRect/>
          </a:stretch>
        </p:blipFill>
        <p:spPr>
          <a:xfrm>
            <a:off x="7884368" y="53380"/>
            <a:ext cx="1190625" cy="4953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WS000003.JPG"/>
          <p:cNvPicPr>
            <a:picLocks noChangeAspect="1"/>
          </p:cNvPicPr>
          <p:nvPr/>
        </p:nvPicPr>
        <p:blipFill>
          <a:blip r:embed="rId3" cstate="print"/>
          <a:stretch>
            <a:fillRect/>
          </a:stretch>
        </p:blipFill>
        <p:spPr>
          <a:xfrm>
            <a:off x="971600" y="1052736"/>
            <a:ext cx="7344815" cy="5166992"/>
          </a:xfrm>
          <a:prstGeom prst="rect">
            <a:avLst/>
          </a:prstGeom>
        </p:spPr>
      </p:pic>
      <p:sp>
        <p:nvSpPr>
          <p:cNvPr id="3" name="TextBox 2"/>
          <p:cNvSpPr txBox="1"/>
          <p:nvPr/>
        </p:nvSpPr>
        <p:spPr>
          <a:xfrm>
            <a:off x="251520" y="188640"/>
            <a:ext cx="3384376" cy="369332"/>
          </a:xfrm>
          <a:prstGeom prst="rect">
            <a:avLst/>
          </a:prstGeom>
          <a:noFill/>
        </p:spPr>
        <p:txBody>
          <a:bodyPr wrap="square" rtlCol="0">
            <a:spAutoFit/>
          </a:bodyPr>
          <a:lstStyle/>
          <a:p>
            <a:r>
              <a:rPr kumimoji="1" lang="en-US" altLang="ja-JP" dirty="0" err="1" smtClean="0"/>
              <a:t>PSpice</a:t>
            </a:r>
            <a:r>
              <a:rPr kumimoji="1" lang="ja-JP" altLang="en-US" smtClean="0"/>
              <a:t>のモデルを</a:t>
            </a:r>
            <a:r>
              <a:rPr kumimoji="1" lang="en-US" altLang="ja-JP" dirty="0" err="1" smtClean="0"/>
              <a:t>LTspice</a:t>
            </a:r>
            <a:r>
              <a:rPr kumimoji="1" lang="ja-JP" altLang="en-US" smtClean="0"/>
              <a:t>に移植</a:t>
            </a:r>
            <a:endParaRPr kumimoji="1" lang="ja-JP" altLang="en-US"/>
          </a:p>
        </p:txBody>
      </p:sp>
      <p:sp>
        <p:nvSpPr>
          <p:cNvPr id="4" name="Slide Number Placeholder 3"/>
          <p:cNvSpPr>
            <a:spLocks noGrp="1"/>
          </p:cNvSpPr>
          <p:nvPr>
            <p:ph type="sldNum" sz="quarter" idx="12"/>
          </p:nvPr>
        </p:nvSpPr>
        <p:spPr/>
        <p:txBody>
          <a:bodyPr/>
          <a:lstStyle/>
          <a:p>
            <a:fld id="{385C0F4E-506F-4703-AA51-540BF58FA44D}" type="slidenum">
              <a:rPr kumimoji="1" lang="ja-JP" altLang="en-US" smtClean="0"/>
              <a:pPr/>
              <a:t>8</a:t>
            </a:fld>
            <a:endParaRPr kumimoji="1" lang="ja-JP" altLang="en-US"/>
          </a:p>
        </p:txBody>
      </p:sp>
      <p:sp>
        <p:nvSpPr>
          <p:cNvPr id="6" name="Rectangle 5"/>
          <p:cNvSpPr/>
          <p:nvPr/>
        </p:nvSpPr>
        <p:spPr>
          <a:xfrm>
            <a:off x="179512" y="6237312"/>
            <a:ext cx="838178" cy="369332"/>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en-US" altLang="ja-JP" dirty="0" err="1" smtClean="0"/>
              <a:t>LTspice</a:t>
            </a:r>
            <a:endParaRPr lang="ja-JP" altLang="en-US"/>
          </a:p>
        </p:txBody>
      </p:sp>
      <p:sp>
        <p:nvSpPr>
          <p:cNvPr id="8" name="Rectangle 7"/>
          <p:cNvSpPr/>
          <p:nvPr/>
        </p:nvSpPr>
        <p:spPr>
          <a:xfrm>
            <a:off x="395536" y="620688"/>
            <a:ext cx="2223173" cy="369332"/>
          </a:xfrm>
          <a:prstGeom prst="rect">
            <a:avLst/>
          </a:prstGeom>
        </p:spPr>
        <p:txBody>
          <a:bodyPr wrap="none">
            <a:spAutoFit/>
          </a:bodyPr>
          <a:lstStyle/>
          <a:p>
            <a:pPr algn="ctr"/>
            <a:r>
              <a:rPr lang="en-US" altLang="ja-JP" dirty="0" err="1" smtClean="0"/>
              <a:t>LTspice</a:t>
            </a:r>
            <a:r>
              <a:rPr lang="ja-JP" altLang="en-US" smtClean="0"/>
              <a:t>の等価回路図</a:t>
            </a:r>
            <a:endParaRPr lang="en-US" altLang="ja-JP" dirty="0" smtClean="0"/>
          </a:p>
        </p:txBody>
      </p:sp>
      <p:sp>
        <p:nvSpPr>
          <p:cNvPr id="9" name="Footer Placeholder 8"/>
          <p:cNvSpPr>
            <a:spLocks noGrp="1"/>
          </p:cNvSpPr>
          <p:nvPr>
            <p:ph type="ftr" sz="quarter" idx="11"/>
          </p:nvPr>
        </p:nvSpPr>
        <p:spPr/>
        <p:txBody>
          <a:bodyPr/>
          <a:lstStyle/>
          <a:p>
            <a:r>
              <a:rPr kumimoji="1" lang="en-US" altLang="ja-JP" smtClean="0"/>
              <a:t>Copyright(C) MARUTSU ELEC CO. LTD</a:t>
            </a:r>
            <a:endParaRPr kumimoji="1" lang="ja-JP" altLang="en-US"/>
          </a:p>
        </p:txBody>
      </p:sp>
      <p:cxnSp>
        <p:nvCxnSpPr>
          <p:cNvPr id="14" name="Straight Connector 13"/>
          <p:cNvCxnSpPr/>
          <p:nvPr/>
        </p:nvCxnSpPr>
        <p:spPr>
          <a:xfrm>
            <a:off x="3923928" y="3933056"/>
            <a:ext cx="2160240" cy="0"/>
          </a:xfrm>
          <a:prstGeom prst="line">
            <a:avLst/>
          </a:prstGeom>
        </p:spPr>
        <p:style>
          <a:lnRef idx="2">
            <a:schemeClr val="accent2"/>
          </a:lnRef>
          <a:fillRef idx="0">
            <a:schemeClr val="accent2"/>
          </a:fillRef>
          <a:effectRef idx="1">
            <a:schemeClr val="accent2"/>
          </a:effectRef>
          <a:fontRef idx="minor">
            <a:schemeClr val="tx1"/>
          </a:fontRef>
        </p:style>
      </p:cxnSp>
      <p:sp>
        <p:nvSpPr>
          <p:cNvPr id="15" name="Rounded Rectangular Callout 14"/>
          <p:cNvSpPr/>
          <p:nvPr/>
        </p:nvSpPr>
        <p:spPr>
          <a:xfrm>
            <a:off x="3275856" y="5085184"/>
            <a:ext cx="2592288" cy="504056"/>
          </a:xfrm>
          <a:prstGeom prst="wedgeRoundRectCallout">
            <a:avLst>
              <a:gd name="adj1" fmla="val 28783"/>
              <a:gd name="adj2" fmla="val -264434"/>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mtClean="0"/>
              <a:t>伝達関数の記述方法</a:t>
            </a:r>
            <a:endParaRPr kumimoji="1" lang="ja-JP" altLang="en-US"/>
          </a:p>
        </p:txBody>
      </p:sp>
      <p:pic>
        <p:nvPicPr>
          <p:cNvPr id="10" name="Picture 9" descr="LOGO.jpg"/>
          <p:cNvPicPr>
            <a:picLocks noChangeAspect="1"/>
          </p:cNvPicPr>
          <p:nvPr/>
        </p:nvPicPr>
        <p:blipFill>
          <a:blip r:embed="rId4" cstate="print"/>
          <a:stretch>
            <a:fillRect/>
          </a:stretch>
        </p:blipFill>
        <p:spPr>
          <a:xfrm>
            <a:off x="7884368" y="53380"/>
            <a:ext cx="1190625" cy="495300"/>
          </a:xfrm>
          <a:prstGeom prst="rect">
            <a:avLst/>
          </a:prstGeom>
        </p:spPr>
      </p:pic>
      <p:cxnSp>
        <p:nvCxnSpPr>
          <p:cNvPr id="16" name="Straight Connector 15"/>
          <p:cNvCxnSpPr/>
          <p:nvPr/>
        </p:nvCxnSpPr>
        <p:spPr>
          <a:xfrm>
            <a:off x="1115616" y="2636912"/>
            <a:ext cx="3312368" cy="0"/>
          </a:xfrm>
          <a:prstGeom prst="line">
            <a:avLst/>
          </a:prstGeom>
        </p:spPr>
        <p:style>
          <a:lnRef idx="2">
            <a:schemeClr val="accent4"/>
          </a:lnRef>
          <a:fillRef idx="0">
            <a:schemeClr val="accent4"/>
          </a:fillRef>
          <a:effectRef idx="1">
            <a:schemeClr val="accent4"/>
          </a:effectRef>
          <a:fontRef idx="minor">
            <a:schemeClr val="tx1"/>
          </a:fontRef>
        </p:style>
      </p:cxnSp>
      <p:sp>
        <p:nvSpPr>
          <p:cNvPr id="18" name="Rounded Rectangular Callout 17"/>
          <p:cNvSpPr/>
          <p:nvPr/>
        </p:nvSpPr>
        <p:spPr>
          <a:xfrm>
            <a:off x="5148064" y="1988840"/>
            <a:ext cx="2592288" cy="504056"/>
          </a:xfrm>
          <a:prstGeom prst="wedgeRoundRectCallout">
            <a:avLst>
              <a:gd name="adj1" fmla="val -76651"/>
              <a:gd name="adj2" fmla="val 66487"/>
              <a:gd name="adj3" fmla="val 16667"/>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smtClean="0"/>
              <a:t>パルス入力の記述方法</a:t>
            </a:r>
            <a:endParaRPr kumimoji="1"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WS000004.JPG"/>
          <p:cNvPicPr>
            <a:picLocks noChangeAspect="1"/>
          </p:cNvPicPr>
          <p:nvPr/>
        </p:nvPicPr>
        <p:blipFill>
          <a:blip r:embed="rId3" cstate="print"/>
          <a:stretch>
            <a:fillRect/>
          </a:stretch>
        </p:blipFill>
        <p:spPr>
          <a:xfrm>
            <a:off x="1043608" y="1052736"/>
            <a:ext cx="7233320" cy="5088557"/>
          </a:xfrm>
          <a:prstGeom prst="rect">
            <a:avLst/>
          </a:prstGeom>
        </p:spPr>
      </p:pic>
      <p:sp>
        <p:nvSpPr>
          <p:cNvPr id="3" name="TextBox 2"/>
          <p:cNvSpPr txBox="1"/>
          <p:nvPr/>
        </p:nvSpPr>
        <p:spPr>
          <a:xfrm>
            <a:off x="251520" y="188640"/>
            <a:ext cx="3384376" cy="369332"/>
          </a:xfrm>
          <a:prstGeom prst="rect">
            <a:avLst/>
          </a:prstGeom>
          <a:noFill/>
        </p:spPr>
        <p:txBody>
          <a:bodyPr wrap="square" rtlCol="0">
            <a:spAutoFit/>
          </a:bodyPr>
          <a:lstStyle/>
          <a:p>
            <a:r>
              <a:rPr kumimoji="1" lang="en-US" altLang="ja-JP" dirty="0" err="1" smtClean="0"/>
              <a:t>PSpice</a:t>
            </a:r>
            <a:r>
              <a:rPr kumimoji="1" lang="ja-JP" altLang="en-US" smtClean="0"/>
              <a:t>のモデルを</a:t>
            </a:r>
            <a:r>
              <a:rPr kumimoji="1" lang="en-US" altLang="ja-JP" dirty="0" err="1" smtClean="0"/>
              <a:t>LTspice</a:t>
            </a:r>
            <a:r>
              <a:rPr kumimoji="1" lang="ja-JP" altLang="en-US" smtClean="0"/>
              <a:t>に移植</a:t>
            </a:r>
            <a:endParaRPr kumimoji="1" lang="ja-JP" altLang="en-US"/>
          </a:p>
        </p:txBody>
      </p:sp>
      <p:sp>
        <p:nvSpPr>
          <p:cNvPr id="4" name="Slide Number Placeholder 3"/>
          <p:cNvSpPr>
            <a:spLocks noGrp="1"/>
          </p:cNvSpPr>
          <p:nvPr>
            <p:ph type="sldNum" sz="quarter" idx="12"/>
          </p:nvPr>
        </p:nvSpPr>
        <p:spPr/>
        <p:txBody>
          <a:bodyPr/>
          <a:lstStyle/>
          <a:p>
            <a:fld id="{385C0F4E-506F-4703-AA51-540BF58FA44D}" type="slidenum">
              <a:rPr kumimoji="1" lang="ja-JP" altLang="en-US" smtClean="0"/>
              <a:pPr/>
              <a:t>9</a:t>
            </a:fld>
            <a:endParaRPr kumimoji="1" lang="ja-JP" altLang="en-US"/>
          </a:p>
        </p:txBody>
      </p:sp>
      <p:sp>
        <p:nvSpPr>
          <p:cNvPr id="6" name="Rectangle 5"/>
          <p:cNvSpPr/>
          <p:nvPr/>
        </p:nvSpPr>
        <p:spPr>
          <a:xfrm>
            <a:off x="179512" y="6237312"/>
            <a:ext cx="838178" cy="369332"/>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en-US" altLang="ja-JP" dirty="0" err="1" smtClean="0"/>
              <a:t>LTspice</a:t>
            </a:r>
            <a:endParaRPr lang="ja-JP" altLang="en-US"/>
          </a:p>
        </p:txBody>
      </p:sp>
      <p:sp>
        <p:nvSpPr>
          <p:cNvPr id="8" name="Rectangle 7"/>
          <p:cNvSpPr/>
          <p:nvPr/>
        </p:nvSpPr>
        <p:spPr>
          <a:xfrm>
            <a:off x="323528" y="620688"/>
            <a:ext cx="3048720" cy="369332"/>
          </a:xfrm>
          <a:prstGeom prst="rect">
            <a:avLst/>
          </a:prstGeom>
        </p:spPr>
        <p:txBody>
          <a:bodyPr wrap="none">
            <a:spAutoFit/>
          </a:bodyPr>
          <a:lstStyle/>
          <a:p>
            <a:pPr algn="ctr"/>
            <a:r>
              <a:rPr lang="en-US" altLang="ja-JP" dirty="0" err="1" smtClean="0"/>
              <a:t>LTspice</a:t>
            </a:r>
            <a:r>
              <a:rPr lang="ja-JP" altLang="en-US" smtClean="0"/>
              <a:t>のシミュレーション結果</a:t>
            </a:r>
            <a:endParaRPr lang="en-US" altLang="ja-JP" dirty="0" smtClean="0"/>
          </a:p>
        </p:txBody>
      </p:sp>
      <p:sp>
        <p:nvSpPr>
          <p:cNvPr id="15" name="Footer Placeholder 14"/>
          <p:cNvSpPr>
            <a:spLocks noGrp="1"/>
          </p:cNvSpPr>
          <p:nvPr>
            <p:ph type="ftr" sz="quarter" idx="11"/>
          </p:nvPr>
        </p:nvSpPr>
        <p:spPr/>
        <p:txBody>
          <a:bodyPr/>
          <a:lstStyle/>
          <a:p>
            <a:r>
              <a:rPr kumimoji="1" lang="en-US" altLang="ja-JP" smtClean="0"/>
              <a:t>Copyright(C) MARUTSU ELEC CO. LTD</a:t>
            </a:r>
            <a:endParaRPr kumimoji="1" lang="ja-JP" altLang="en-US"/>
          </a:p>
        </p:txBody>
      </p:sp>
      <p:sp>
        <p:nvSpPr>
          <p:cNvPr id="17" name="TextBox 16"/>
          <p:cNvSpPr txBox="1"/>
          <p:nvPr/>
        </p:nvSpPr>
        <p:spPr>
          <a:xfrm>
            <a:off x="7452320" y="1988840"/>
            <a:ext cx="576064"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en-US" altLang="ja-JP" dirty="0" smtClean="0"/>
              <a:t>IN</a:t>
            </a:r>
            <a:endParaRPr kumimoji="1" lang="ja-JP" altLang="en-US"/>
          </a:p>
        </p:txBody>
      </p:sp>
      <p:sp>
        <p:nvSpPr>
          <p:cNvPr id="18" name="TextBox 17"/>
          <p:cNvSpPr txBox="1"/>
          <p:nvPr/>
        </p:nvSpPr>
        <p:spPr>
          <a:xfrm>
            <a:off x="7380312" y="4005064"/>
            <a:ext cx="648072"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en-US" altLang="ja-JP" dirty="0" smtClean="0"/>
              <a:t>OUT</a:t>
            </a:r>
            <a:endParaRPr kumimoji="1" lang="ja-JP" altLang="en-US"/>
          </a:p>
        </p:txBody>
      </p:sp>
      <p:pic>
        <p:nvPicPr>
          <p:cNvPr id="10" name="Picture 9" descr="LOGO.jpg"/>
          <p:cNvPicPr>
            <a:picLocks noChangeAspect="1"/>
          </p:cNvPicPr>
          <p:nvPr/>
        </p:nvPicPr>
        <p:blipFill>
          <a:blip r:embed="rId4" cstate="print"/>
          <a:stretch>
            <a:fillRect/>
          </a:stretch>
        </p:blipFill>
        <p:spPr>
          <a:xfrm>
            <a:off x="7884368" y="53380"/>
            <a:ext cx="1190625" cy="4953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729</TotalTime>
  <Words>737</Words>
  <Application>Microsoft Office PowerPoint</Application>
  <PresentationFormat>画面に合わせる (4:3)</PresentationFormat>
  <Paragraphs>82</Paragraphs>
  <Slides>10</Slides>
  <Notes>10</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10</vt:i4>
      </vt:variant>
    </vt:vector>
  </HeadingPairs>
  <TitlesOfParts>
    <vt:vector size="12" baseType="lpstr">
      <vt:lpstr>Office Theme</vt:lpstr>
      <vt:lpstr>Equation</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vector>
  </TitlesOfParts>
  <Company>Siam Bee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堀米　毅</dc:creator>
  <cp:lastModifiedBy>bt</cp:lastModifiedBy>
  <cp:revision>41</cp:revision>
  <dcterms:created xsi:type="dcterms:W3CDTF">2015-01-08T02:42:57Z</dcterms:created>
  <dcterms:modified xsi:type="dcterms:W3CDTF">2015-01-13T11:40:12Z</dcterms:modified>
</cp:coreProperties>
</file>