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C99B1-56C9-4191-BCC5-7EABB81BC1F1}" type="datetimeFigureOut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73293-AC5F-49D5-B902-DF0D371BFD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E8CB-210F-46E6-B159-C527AF970188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C5B1B-69A5-43C6-B4AD-E02D370A8CE4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406D-7360-459E-890F-016A3A084211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F265D-50FB-4CE9-8AF5-407EC9ABE1A1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CB7F-CC4E-4537-AAF5-90613842D243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24A8-839A-4A3E-95AE-4FA576CE4289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302BC-7E39-48AC-9EF9-3579BDD3FF2A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BAA1A-ADF5-49BE-ABE3-DB15A1B9A4FD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E9AF-EA20-4D05-8FC6-BEDC86933DAC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8EA67-BD10-4349-B151-97B6C4D7FDF6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87377-0B3E-4F26-963A-076A588DE856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D6BF7-793E-4687-A8B5-BB7F7C565F42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3608" y="764704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ABM(Analog Behavioral Modeling)</a:t>
            </a:r>
          </a:p>
          <a:p>
            <a:r>
              <a:rPr kumimoji="1" lang="ja-JP" altLang="en-US" sz="3600" smtClean="0"/>
              <a:t>による</a:t>
            </a:r>
            <a:r>
              <a:rPr kumimoji="1" lang="ja-JP" altLang="en-US" sz="3600" u="sng" smtClean="0"/>
              <a:t>減算回路の表現</a:t>
            </a:r>
            <a:endParaRPr kumimoji="1" lang="ja-JP" altLang="en-US" sz="3600" u="sng"/>
          </a:p>
        </p:txBody>
      </p:sp>
      <p:sp>
        <p:nvSpPr>
          <p:cNvPr id="7" name="TextBox 6"/>
          <p:cNvSpPr txBox="1"/>
          <p:nvPr/>
        </p:nvSpPr>
        <p:spPr>
          <a:xfrm>
            <a:off x="3059832" y="2420888"/>
            <a:ext cx="3024336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err="1" smtClean="0"/>
              <a:t>PSpice</a:t>
            </a:r>
            <a:r>
              <a:rPr kumimoji="1" lang="ja-JP" altLang="en-US" sz="3200" smtClean="0"/>
              <a:t>の</a:t>
            </a:r>
            <a:r>
              <a:rPr kumimoji="1" lang="en-US" altLang="ja-JP" sz="3200" dirty="0" smtClean="0"/>
              <a:t>ABM2</a:t>
            </a:r>
            <a:endParaRPr kumimoji="1" lang="ja-JP" altLang="en-US" sz="320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pic>
        <p:nvPicPr>
          <p:cNvPr id="9" name="Picture 8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4211960" y="3140968"/>
            <a:ext cx="57606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907704" y="4077072"/>
            <a:ext cx="5184576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err="1" smtClean="0">
                <a:solidFill>
                  <a:srgbClr val="FF0000"/>
                </a:solidFill>
              </a:rPr>
              <a:t>LTspice</a:t>
            </a:r>
            <a:r>
              <a:rPr kumimoji="1" lang="ja-JP" altLang="en-US" sz="3200" smtClean="0"/>
              <a:t>の</a:t>
            </a:r>
            <a:r>
              <a:rPr lang="ja-JP" altLang="en-US" sz="3200" smtClean="0"/>
              <a:t>等価回路モデル</a:t>
            </a:r>
            <a:endParaRPr kumimoji="1" lang="ja-JP" altLang="en-US" sz="320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57488" y="4786322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9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マルツエレック株式会社</a:t>
            </a:r>
            <a:endParaRPr kumimoji="1" lang="ja-JP" altLang="en-US" dirty="0"/>
          </a:p>
        </p:txBody>
      </p:sp>
      <p:pic>
        <p:nvPicPr>
          <p:cNvPr id="14" name="図 13" descr="ロゴ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5436452"/>
            <a:ext cx="3238690" cy="92150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pic>
        <p:nvPicPr>
          <p:cNvPr id="9" name="Picture 8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1560" y="980728"/>
            <a:ext cx="79208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回路解析シミュレーションをする場合、必要なデバイスの</a:t>
            </a:r>
            <a:r>
              <a:rPr kumimoji="1" lang="en-US" altLang="ja-JP" dirty="0" smtClean="0"/>
              <a:t>SPICE</a:t>
            </a:r>
            <a:r>
              <a:rPr kumimoji="1" lang="ja-JP" altLang="en-US" smtClean="0"/>
              <a:t>モデルを準備する必要があります。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ja-JP" altLang="en-US" smtClean="0"/>
              <a:t>その際にモデリングをする必要があります。このモデリングは、モデルベース開発には必須の技術であり、必要なデバイスについて等価回路化を行い、</a:t>
            </a:r>
            <a:r>
              <a:rPr lang="en-US" altLang="ja-JP" dirty="0" smtClean="0"/>
              <a:t>SPICE</a:t>
            </a:r>
            <a:r>
              <a:rPr lang="ja-JP" altLang="en-US" smtClean="0"/>
              <a:t>に実装します。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smtClean="0"/>
              <a:t>モデリングは、素子レベルから回路レベルまで様々であり、デバイスモデリングの</a:t>
            </a:r>
            <a:endParaRPr lang="en-US" altLang="ja-JP" dirty="0" smtClean="0"/>
          </a:p>
          <a:p>
            <a:r>
              <a:rPr kumimoji="1" lang="ja-JP" altLang="en-US" smtClean="0"/>
              <a:t>手法で応用性があるのは、</a:t>
            </a:r>
            <a:r>
              <a:rPr kumimoji="1" lang="en-US" altLang="ja-JP" dirty="0" smtClean="0"/>
              <a:t>ABM</a:t>
            </a:r>
            <a:r>
              <a:rPr kumimoji="1" lang="ja-JP" altLang="en-US" smtClean="0"/>
              <a:t>を採用したモデリングです。これは、システムレベルからブロックレベルまで再現でき、自由度の高いモデリングです。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en-US" altLang="ja-JP" dirty="0" smtClean="0"/>
              <a:t>ABM</a:t>
            </a:r>
            <a:r>
              <a:rPr kumimoji="1" lang="ja-JP" altLang="en-US" smtClean="0"/>
              <a:t>を理解することで</a:t>
            </a:r>
            <a:r>
              <a:rPr lang="ja-JP" altLang="en-US" smtClean="0"/>
              <a:t>モデルベース開発に必要なデバイスモデリング技術が</a:t>
            </a:r>
            <a:endParaRPr lang="en-US" altLang="ja-JP" dirty="0" smtClean="0"/>
          </a:p>
          <a:p>
            <a:r>
              <a:rPr kumimoji="1" lang="ja-JP" altLang="en-US" smtClean="0"/>
              <a:t>飛躍的に向上します。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smtClean="0"/>
              <a:t>今回の</a:t>
            </a:r>
            <a:r>
              <a:rPr kumimoji="1" lang="en-US" altLang="ja-JP" dirty="0" smtClean="0"/>
              <a:t>ABM</a:t>
            </a:r>
            <a:r>
              <a:rPr kumimoji="1" lang="ja-JP" altLang="en-US" smtClean="0"/>
              <a:t>は</a:t>
            </a:r>
            <a:r>
              <a:rPr lang="ja-JP" altLang="en-US" smtClean="0"/>
              <a:t>減算</a:t>
            </a:r>
            <a:r>
              <a:rPr kumimoji="1" lang="ja-JP" altLang="en-US" smtClean="0"/>
              <a:t>回路の素子である</a:t>
            </a:r>
            <a:r>
              <a:rPr kumimoji="1" lang="en-US" altLang="ja-JP" dirty="0" smtClean="0"/>
              <a:t>ABM2</a:t>
            </a:r>
            <a:r>
              <a:rPr kumimoji="1" lang="ja-JP" altLang="en-US" smtClean="0"/>
              <a:t>を学習します。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355976" y="1844825"/>
            <a:ext cx="3816424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OUT=IN1-IN2=3.3-1.1=2.2</a:t>
            </a:r>
            <a:endParaRPr kumimoji="1" lang="ja-JP" altLang="en-US" sz="2400"/>
          </a:p>
        </p:txBody>
      </p:sp>
      <p:pic>
        <p:nvPicPr>
          <p:cNvPr id="8" name="Picture 7" descr="WS000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692696"/>
            <a:ext cx="2606199" cy="2520280"/>
          </a:xfrm>
          <a:prstGeom prst="rect">
            <a:avLst/>
          </a:prstGeom>
        </p:spPr>
      </p:pic>
      <p:sp>
        <p:nvSpPr>
          <p:cNvPr id="9" name="Bent Arrow 8"/>
          <p:cNvSpPr/>
          <p:nvPr/>
        </p:nvSpPr>
        <p:spPr>
          <a:xfrm rot="5400000">
            <a:off x="4319972" y="2456892"/>
            <a:ext cx="360040" cy="86409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1886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回路図</a:t>
            </a:r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pic>
        <p:nvPicPr>
          <p:cNvPr id="12" name="Picture 11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79512" y="6237312"/>
            <a:ext cx="7970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PSpice</a:t>
            </a:r>
            <a:endParaRPr lang="ja-JP" alt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3356992"/>
            <a:ext cx="6696744" cy="2887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S000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692695"/>
            <a:ext cx="7704856" cy="55634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68344" y="170080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bg1"/>
                </a:solidFill>
              </a:rPr>
              <a:t>IN1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68344" y="298766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bg1"/>
                </a:solidFill>
              </a:rPr>
              <a:t>IN2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96336" y="435581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bg1"/>
                </a:solidFill>
              </a:rPr>
              <a:t>OUT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1886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シミュレーション結果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pic>
        <p:nvPicPr>
          <p:cNvPr id="8" name="Picture 7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9512" y="6372036"/>
            <a:ext cx="7970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PSpice</a:t>
            </a:r>
            <a:endParaRPr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196752"/>
            <a:ext cx="4536504" cy="17543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altLang="ja-JP" dirty="0" smtClean="0"/>
              <a:t>* source ADD</a:t>
            </a:r>
          </a:p>
          <a:p>
            <a:r>
              <a:rPr lang="pt-BR" altLang="ja-JP" dirty="0" smtClean="0"/>
              <a:t>E_ABM1         OUTPUT 0 VALUE { ( V(N00150)  </a:t>
            </a:r>
          </a:p>
          <a:p>
            <a:r>
              <a:rPr lang="pt-BR" altLang="ja-JP" dirty="0" smtClean="0"/>
              <a:t>+ -V(N00156) )    }</a:t>
            </a:r>
          </a:p>
          <a:p>
            <a:r>
              <a:rPr lang="pt-BR" altLang="ja-JP" dirty="0" smtClean="0"/>
              <a:t>V_V1         N00150 0 3.3</a:t>
            </a:r>
          </a:p>
          <a:p>
            <a:r>
              <a:rPr lang="pt-BR" altLang="ja-JP" dirty="0" smtClean="0"/>
              <a:t>V_V2         N00156 0 1.1</a:t>
            </a:r>
          </a:p>
          <a:p>
            <a:r>
              <a:rPr lang="pt-BR" altLang="ja-JP" dirty="0" smtClean="0"/>
              <a:t>R_R1         0 OUTPUT  100MEG </a:t>
            </a:r>
            <a:endParaRPr kumimoji="1" lang="ja-JP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ネットリスト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pic>
        <p:nvPicPr>
          <p:cNvPr id="5" name="Picture 4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6237312"/>
            <a:ext cx="7970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PSpice</a:t>
            </a:r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980728"/>
            <a:ext cx="4536504" cy="17543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altLang="ja-JP" dirty="0" smtClean="0"/>
              <a:t>* source ADD</a:t>
            </a:r>
          </a:p>
          <a:p>
            <a:r>
              <a:rPr lang="pt-BR" altLang="ja-JP" dirty="0" smtClean="0"/>
              <a:t>E_ABM1         OUTPUT 0 VALUE { ( V(N00150)  </a:t>
            </a:r>
          </a:p>
          <a:p>
            <a:r>
              <a:rPr lang="pt-BR" altLang="ja-JP" dirty="0" smtClean="0"/>
              <a:t>+ -V(N00156) )    }</a:t>
            </a:r>
          </a:p>
          <a:p>
            <a:r>
              <a:rPr lang="pt-BR" altLang="ja-JP" dirty="0" smtClean="0"/>
              <a:t>V_V1         N00150 0 3.3</a:t>
            </a:r>
          </a:p>
          <a:p>
            <a:r>
              <a:rPr lang="pt-BR" altLang="ja-JP" dirty="0" smtClean="0"/>
              <a:t>V_V2         N00156 0 1.1</a:t>
            </a:r>
          </a:p>
          <a:p>
            <a:r>
              <a:rPr lang="pt-BR" altLang="ja-JP" dirty="0" smtClean="0"/>
              <a:t>R_R1         0 OUTPUT  100MEG </a:t>
            </a:r>
            <a:endParaRPr kumimoji="1" lang="ja-JP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のモデルを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に移植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pic>
        <p:nvPicPr>
          <p:cNvPr id="5" name="Picture 4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6237312"/>
            <a:ext cx="8381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endParaRPr lang="ja-JP" altLang="en-US"/>
          </a:p>
        </p:txBody>
      </p:sp>
      <p:sp>
        <p:nvSpPr>
          <p:cNvPr id="7" name="Down Arrow 6"/>
          <p:cNvSpPr/>
          <p:nvPr/>
        </p:nvSpPr>
        <p:spPr>
          <a:xfrm>
            <a:off x="3923928" y="2996952"/>
            <a:ext cx="1152128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2411760" y="4437112"/>
            <a:ext cx="4354975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altLang="ja-JP" sz="2400" dirty="0" err="1" smtClean="0"/>
              <a:t>LTspice</a:t>
            </a:r>
            <a:r>
              <a:rPr lang="ja-JP" altLang="en-US" sz="2400" smtClean="0"/>
              <a:t>の等価回路モデルを作成</a:t>
            </a:r>
            <a:endParaRPr lang="en-US" altLang="ja-JP" sz="2400" dirty="0" smtClean="0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のモデルを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に移植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pic>
        <p:nvPicPr>
          <p:cNvPr id="5" name="Picture 4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6237312"/>
            <a:ext cx="8381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395536" y="620688"/>
            <a:ext cx="2223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err="1" smtClean="0"/>
              <a:t>LTspice</a:t>
            </a:r>
            <a:r>
              <a:rPr lang="ja-JP" altLang="en-US" smtClean="0"/>
              <a:t>の等価回路図</a:t>
            </a:r>
            <a:endParaRPr lang="en-US" altLang="ja-JP" dirty="0" smtClean="0"/>
          </a:p>
        </p:txBody>
      </p:sp>
      <p:pic>
        <p:nvPicPr>
          <p:cNvPr id="10" name="Picture 9" descr="WS0000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1124744"/>
            <a:ext cx="6926245" cy="487253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4067944" y="3645024"/>
            <a:ext cx="172819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WS000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052736"/>
            <a:ext cx="7272808" cy="51163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のモデルを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に移植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pic>
        <p:nvPicPr>
          <p:cNvPr id="5" name="Picture 4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6237312"/>
            <a:ext cx="8381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323528" y="620688"/>
            <a:ext cx="3048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err="1" smtClean="0"/>
              <a:t>LTspice</a:t>
            </a:r>
            <a:r>
              <a:rPr lang="ja-JP" altLang="en-US" smtClean="0"/>
              <a:t>のシミュレーション結果</a:t>
            </a:r>
            <a:endParaRPr lang="en-US" altLang="ja-JP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7164288" y="2492896"/>
            <a:ext cx="86409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In1=1</a:t>
            </a:r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7164288" y="3356992"/>
            <a:ext cx="86409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In1=2</a:t>
            </a:r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732240" y="4653136"/>
            <a:ext cx="129614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Out1=3</a:t>
            </a:r>
            <a:endParaRPr kumimoji="1" lang="ja-JP" altLang="en-US"/>
          </a:p>
        </p:txBody>
      </p:sp>
      <p:sp>
        <p:nvSpPr>
          <p:cNvPr id="15" name="フッター プレースホルダ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のモデルを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に移植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pic>
        <p:nvPicPr>
          <p:cNvPr id="5" name="Picture 4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6237312"/>
            <a:ext cx="8381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395536" y="620688"/>
            <a:ext cx="2131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err="1" smtClean="0"/>
              <a:t>LTspice</a:t>
            </a:r>
            <a:r>
              <a:rPr lang="ja-JP" altLang="en-US" smtClean="0"/>
              <a:t>のネットリスト</a:t>
            </a:r>
            <a:endParaRPr lang="en-US" altLang="ja-JP" dirty="0" smtClean="0"/>
          </a:p>
        </p:txBody>
      </p:sp>
      <p:pic>
        <p:nvPicPr>
          <p:cNvPr id="10" name="Picture 9" descr="WS0000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1556792"/>
            <a:ext cx="5707531" cy="3394869"/>
          </a:xfrm>
          <a:prstGeom prst="rect">
            <a:avLst/>
          </a:prstGeom>
        </p:spPr>
      </p:pic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583</Words>
  <Application>Microsoft Office PowerPoint</Application>
  <PresentationFormat>画面に合わせる (4:3)</PresentationFormat>
  <Paragraphs>81</Paragraphs>
  <Slides>9</Slides>
  <Notes>9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Office Theme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</vt:vector>
  </TitlesOfParts>
  <Company>Siam Bee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堀米　毅</dc:creator>
  <cp:lastModifiedBy>bt</cp:lastModifiedBy>
  <cp:revision>20</cp:revision>
  <dcterms:created xsi:type="dcterms:W3CDTF">2015-01-08T02:42:57Z</dcterms:created>
  <dcterms:modified xsi:type="dcterms:W3CDTF">2015-01-08T09:16:29Z</dcterms:modified>
</cp:coreProperties>
</file>