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C99B1-56C9-4191-BCC5-7EABB81BC1F1}" type="datetimeFigureOut">
              <a:rPr kumimoji="1" lang="ja-JP" altLang="en-US" smtClean="0"/>
              <a:pPr/>
              <a:t>2015/1/12</a:t>
            </a:fld>
            <a:endParaRPr kumimoji="1" lang="ja-JP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973293-AC5F-49D5-B902-DF0D371BFD6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73293-AC5F-49D5-B902-DF0D371BFD6C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73293-AC5F-49D5-B902-DF0D371BFD6C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73293-AC5F-49D5-B902-DF0D371BFD6C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73293-AC5F-49D5-B902-DF0D371BFD6C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73293-AC5F-49D5-B902-DF0D371BFD6C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73293-AC5F-49D5-B902-DF0D371BFD6C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73293-AC5F-49D5-B902-DF0D371BFD6C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73293-AC5F-49D5-B902-DF0D371BFD6C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73293-AC5F-49D5-B902-DF0D371BFD6C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4A835-1290-4766-99FB-35580581DD3A}" type="datetime1">
              <a:rPr kumimoji="1" lang="ja-JP" altLang="en-US" smtClean="0"/>
              <a:pPr/>
              <a:t>2015/1/12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F92CD-D315-4003-B19D-283A055FA2FA}" type="datetime1">
              <a:rPr kumimoji="1" lang="ja-JP" altLang="en-US" smtClean="0"/>
              <a:pPr/>
              <a:t>2015/1/12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DC08C-D507-4013-BEA0-5DFEB1DBC758}" type="datetime1">
              <a:rPr kumimoji="1" lang="ja-JP" altLang="en-US" smtClean="0"/>
              <a:pPr/>
              <a:t>2015/1/12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9FD82-88EA-438A-8D52-D7AFE40FCB4D}" type="datetime1">
              <a:rPr kumimoji="1" lang="ja-JP" altLang="en-US" smtClean="0"/>
              <a:pPr/>
              <a:t>2015/1/12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593C5-1A7C-4225-845D-F0A0BEBADEBC}" type="datetime1">
              <a:rPr kumimoji="1" lang="ja-JP" altLang="en-US" smtClean="0"/>
              <a:pPr/>
              <a:t>2015/1/12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DF1C8-7CCC-4D0B-BF24-E9CC914ADF92}" type="datetime1">
              <a:rPr kumimoji="1" lang="ja-JP" altLang="en-US" smtClean="0"/>
              <a:pPr/>
              <a:t>2015/1/12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D1249-7FF5-49E1-AC16-5B72AA682EF3}" type="datetime1">
              <a:rPr kumimoji="1" lang="ja-JP" altLang="en-US" smtClean="0"/>
              <a:pPr/>
              <a:t>2015/1/12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6F22D-D6C7-4537-90F0-ADE3A9062AB3}" type="datetime1">
              <a:rPr kumimoji="1" lang="ja-JP" altLang="en-US" smtClean="0"/>
              <a:pPr/>
              <a:t>2015/1/12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B1EDD-DF5B-444B-AC99-27D3B01DAAD9}" type="datetime1">
              <a:rPr kumimoji="1" lang="ja-JP" altLang="en-US" smtClean="0"/>
              <a:pPr/>
              <a:t>2015/1/12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28A38-DB58-4229-BB59-60D7900AEF67}" type="datetime1">
              <a:rPr kumimoji="1" lang="ja-JP" altLang="en-US" smtClean="0"/>
              <a:pPr/>
              <a:t>2015/1/12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49D74-0980-4EF9-8013-78535987F21C}" type="datetime1">
              <a:rPr kumimoji="1" lang="ja-JP" altLang="en-US" smtClean="0"/>
              <a:pPr/>
              <a:t>2015/1/12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FEF23C-9286-4CF0-98CE-78B17406B148}" type="datetime1">
              <a:rPr kumimoji="1" lang="ja-JP" altLang="en-US" smtClean="0"/>
              <a:pPr/>
              <a:t>2015/1/12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5C0F4E-506F-4703-AA51-540BF58FA4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43608" y="764704"/>
            <a:ext cx="7128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 smtClean="0"/>
              <a:t>ABM(Analog Behavioral Modeling)</a:t>
            </a:r>
          </a:p>
          <a:p>
            <a:r>
              <a:rPr kumimoji="1" lang="ja-JP" altLang="en-US" sz="3600" smtClean="0"/>
              <a:t>による</a:t>
            </a:r>
            <a:r>
              <a:rPr kumimoji="1" lang="ja-JP" altLang="en-US" sz="3600" u="sng" smtClean="0"/>
              <a:t>テーブル表記の表現</a:t>
            </a:r>
            <a:endParaRPr kumimoji="1" lang="ja-JP" altLang="en-US" sz="3600" u="sng"/>
          </a:p>
        </p:txBody>
      </p:sp>
      <p:sp>
        <p:nvSpPr>
          <p:cNvPr id="7" name="TextBox 6"/>
          <p:cNvSpPr txBox="1"/>
          <p:nvPr/>
        </p:nvSpPr>
        <p:spPr>
          <a:xfrm>
            <a:off x="3059832" y="2276872"/>
            <a:ext cx="3024336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ja-JP" sz="3200" dirty="0" err="1" smtClean="0"/>
              <a:t>PSpice</a:t>
            </a:r>
            <a:r>
              <a:rPr kumimoji="1" lang="ja-JP" altLang="en-US" sz="3200" smtClean="0"/>
              <a:t>の</a:t>
            </a:r>
            <a:r>
              <a:rPr kumimoji="1" lang="en-US" altLang="ja-JP" sz="3200" dirty="0" smtClean="0"/>
              <a:t>TABLE</a:t>
            </a:r>
            <a:endParaRPr kumimoji="1" lang="ja-JP" altLang="en-US" sz="320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10" name="Down Arrow 9"/>
          <p:cNvSpPr/>
          <p:nvPr/>
        </p:nvSpPr>
        <p:spPr>
          <a:xfrm>
            <a:off x="4211960" y="2996952"/>
            <a:ext cx="576064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1907704" y="3933056"/>
            <a:ext cx="5184576" cy="58477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ja-JP" sz="3200" dirty="0" err="1" smtClean="0">
                <a:solidFill>
                  <a:srgbClr val="FF0000"/>
                </a:solidFill>
              </a:rPr>
              <a:t>LTspice</a:t>
            </a:r>
            <a:r>
              <a:rPr kumimoji="1" lang="ja-JP" altLang="en-US" sz="3200" smtClean="0"/>
              <a:t>の</a:t>
            </a:r>
            <a:r>
              <a:rPr lang="ja-JP" altLang="en-US" sz="3200" smtClean="0"/>
              <a:t>等価回路モデル</a:t>
            </a:r>
            <a:endParaRPr kumimoji="1" lang="ja-JP" altLang="en-US" sz="320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857488" y="4786322"/>
            <a:ext cx="371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12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マルツエレック株式会社</a:t>
            </a:r>
            <a:endParaRPr kumimoji="1" lang="ja-JP" altLang="en-US" dirty="0"/>
          </a:p>
        </p:txBody>
      </p:sp>
      <p:pic>
        <p:nvPicPr>
          <p:cNvPr id="15" name="図 14" descr="ロゴ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240" y="5436452"/>
            <a:ext cx="3238690" cy="92150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611560" y="980728"/>
            <a:ext cx="792088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回路解析シミュレーションをする場合、必要なデバイスの</a:t>
            </a:r>
            <a:r>
              <a:rPr kumimoji="1" lang="en-US" altLang="ja-JP" dirty="0" smtClean="0"/>
              <a:t>SPICE</a:t>
            </a:r>
            <a:r>
              <a:rPr kumimoji="1" lang="ja-JP" altLang="en-US" dirty="0" smtClean="0"/>
              <a:t>モデルを準備する必要があります。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r>
              <a:rPr lang="ja-JP" altLang="en-US" dirty="0" smtClean="0"/>
              <a:t>その際にモデリングをする必要があります。このモデリングは、モデルベース開発には必須の技術であり、必要なデバイスについて等価回路化を行い、</a:t>
            </a:r>
            <a:r>
              <a:rPr lang="en-US" altLang="ja-JP" dirty="0" smtClean="0"/>
              <a:t>SPICE</a:t>
            </a:r>
            <a:r>
              <a:rPr lang="ja-JP" altLang="en-US" dirty="0" smtClean="0"/>
              <a:t>に実装します。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r>
              <a:rPr lang="ja-JP" altLang="en-US" dirty="0" smtClean="0"/>
              <a:t>モデリングは、素子レベルから回路レベルまで様々であり、デバイスモデリングの</a:t>
            </a:r>
            <a:endParaRPr lang="en-US" altLang="ja-JP" dirty="0" smtClean="0"/>
          </a:p>
          <a:p>
            <a:r>
              <a:rPr kumimoji="1" lang="ja-JP" altLang="en-US" dirty="0" smtClean="0"/>
              <a:t>手法で応用性があるのは、</a:t>
            </a:r>
            <a:r>
              <a:rPr kumimoji="1" lang="en-US" altLang="ja-JP" dirty="0" smtClean="0"/>
              <a:t>ABM</a:t>
            </a:r>
            <a:r>
              <a:rPr kumimoji="1" lang="ja-JP" altLang="en-US" dirty="0" smtClean="0"/>
              <a:t>を採用したモデリングです。これは、システムレベルからブロックレベルまで再現でき、自由度の高いモデリングです。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r>
              <a:rPr kumimoji="1" lang="en-US" altLang="ja-JP" dirty="0" smtClean="0"/>
              <a:t>ABM</a:t>
            </a:r>
            <a:r>
              <a:rPr kumimoji="1" lang="ja-JP" altLang="en-US" dirty="0" smtClean="0"/>
              <a:t>を理解することで</a:t>
            </a:r>
            <a:r>
              <a:rPr lang="ja-JP" altLang="en-US" dirty="0" smtClean="0"/>
              <a:t>モデルベース開発に必要なデバイスモデリング技術が</a:t>
            </a:r>
            <a:endParaRPr lang="en-US" altLang="ja-JP" dirty="0" smtClean="0"/>
          </a:p>
          <a:p>
            <a:r>
              <a:rPr kumimoji="1" lang="ja-JP" altLang="en-US" dirty="0" smtClean="0"/>
              <a:t>飛躍的に向上します。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r>
              <a:rPr kumimoji="1" lang="ja-JP" altLang="en-US" dirty="0" smtClean="0"/>
              <a:t>今回の</a:t>
            </a:r>
            <a:r>
              <a:rPr kumimoji="1" lang="en-US" altLang="ja-JP" dirty="0" smtClean="0"/>
              <a:t>ABM</a:t>
            </a:r>
            <a:r>
              <a:rPr kumimoji="1" lang="ja-JP" altLang="en-US" dirty="0" smtClean="0"/>
              <a:t>は</a:t>
            </a:r>
            <a:r>
              <a:rPr kumimoji="1" lang="ja-JP" altLang="en-US" dirty="0" smtClean="0"/>
              <a:t>テーブル</a:t>
            </a:r>
            <a:r>
              <a:rPr kumimoji="1" lang="ja-JP" altLang="en-US" dirty="0" smtClean="0"/>
              <a:t>の</a:t>
            </a:r>
            <a:r>
              <a:rPr kumimoji="1" lang="ja-JP" altLang="en-US" dirty="0" smtClean="0"/>
              <a:t>素子である</a:t>
            </a:r>
            <a:r>
              <a:rPr kumimoji="1" lang="en-US" altLang="ja-JP" dirty="0" smtClean="0"/>
              <a:t>TABLE</a:t>
            </a:r>
            <a:r>
              <a:rPr kumimoji="1" lang="ja-JP" altLang="en-US" dirty="0" smtClean="0"/>
              <a:t>を学習します。</a:t>
            </a:r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pic>
        <p:nvPicPr>
          <p:cNvPr id="6" name="Picture 5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84368" y="53380"/>
            <a:ext cx="1190625" cy="4953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ent Arrow 8"/>
          <p:cNvSpPr/>
          <p:nvPr/>
        </p:nvSpPr>
        <p:spPr>
          <a:xfrm rot="5400000">
            <a:off x="3815916" y="2675907"/>
            <a:ext cx="360040" cy="864096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188640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mtClean="0"/>
              <a:t>回路図</a:t>
            </a:r>
            <a:endParaRPr kumimoji="1" lang="ja-JP" alt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79512" y="6237312"/>
            <a:ext cx="797013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dirty="0" err="1" smtClean="0"/>
              <a:t>PSpice</a:t>
            </a:r>
            <a:endParaRPr lang="ja-JP" alt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3503999"/>
            <a:ext cx="5832648" cy="3093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1" descr="WS00000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68" y="692696"/>
            <a:ext cx="2829587" cy="2736304"/>
          </a:xfrm>
          <a:prstGeom prst="rect">
            <a:avLst/>
          </a:prstGeom>
        </p:spPr>
      </p:pic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4572000" y="983719"/>
          <a:ext cx="3744416" cy="22250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872208"/>
                <a:gridCol w="187220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mtClean="0"/>
                        <a:t>入力電圧</a:t>
                      </a:r>
                      <a:r>
                        <a:rPr kumimoji="1" lang="en-US" altLang="ja-JP" dirty="0" smtClean="0"/>
                        <a:t>[V]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mtClean="0"/>
                        <a:t>出力電圧</a:t>
                      </a:r>
                      <a:r>
                        <a:rPr kumimoji="1" lang="en-US" altLang="ja-JP" dirty="0" smtClean="0"/>
                        <a:t>[V]</a:t>
                      </a:r>
                      <a:endParaRPr kumimoji="1" lang="ja-JP" altLang="en-US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0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0</a:t>
                      </a:r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</a:t>
                      </a:r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</a:t>
                      </a:r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3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</a:t>
                      </a:r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16</a:t>
                      </a:r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6" name="Picture 15" descr="LOG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884368" y="53380"/>
            <a:ext cx="1190625" cy="4953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WS0000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620687"/>
            <a:ext cx="8496944" cy="567604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172400" y="393305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>
                <a:solidFill>
                  <a:schemeClr val="bg1"/>
                </a:solidFill>
              </a:rPr>
              <a:t>IN</a:t>
            </a:r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172400" y="155679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>
                <a:solidFill>
                  <a:schemeClr val="bg1"/>
                </a:solidFill>
              </a:rPr>
              <a:t>OUT</a:t>
            </a:r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504" y="188640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mtClean="0"/>
              <a:t>シミュレーション結果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179512" y="6372036"/>
            <a:ext cx="797013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dirty="0" err="1" smtClean="0"/>
              <a:t>PSpice</a:t>
            </a:r>
            <a:endParaRPr lang="ja-JP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pic>
        <p:nvPicPr>
          <p:cNvPr id="10" name="Picture 9" descr="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84368" y="53380"/>
            <a:ext cx="1190625" cy="4953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196752"/>
            <a:ext cx="5400600" cy="230832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altLang="ja-JP" dirty="0" smtClean="0"/>
              <a:t>* source ABM_TABLE</a:t>
            </a:r>
          </a:p>
          <a:p>
            <a:r>
              <a:rPr lang="pt-BR" altLang="ja-JP" dirty="0" smtClean="0"/>
              <a:t>E_TABLE1         N00157 0 TABLE {V(N00144)} 0V           0V  </a:t>
            </a:r>
          </a:p>
          <a:p>
            <a:r>
              <a:rPr lang="pt-BR" altLang="ja-JP" dirty="0" smtClean="0"/>
              <a:t>+ 1V           1V  </a:t>
            </a:r>
          </a:p>
          <a:p>
            <a:r>
              <a:rPr lang="pt-BR" altLang="ja-JP" dirty="0" smtClean="0"/>
              <a:t>+ 2V           4V  </a:t>
            </a:r>
          </a:p>
          <a:p>
            <a:r>
              <a:rPr lang="pt-BR" altLang="ja-JP" dirty="0" smtClean="0"/>
              <a:t>+ 3V           9V  </a:t>
            </a:r>
          </a:p>
          <a:p>
            <a:r>
              <a:rPr lang="pt-BR" altLang="ja-JP" dirty="0" smtClean="0"/>
              <a:t>+ 4V           16V</a:t>
            </a:r>
          </a:p>
          <a:p>
            <a:r>
              <a:rPr lang="pt-BR" altLang="ja-JP" dirty="0" smtClean="0"/>
              <a:t>V_V1         N00144 0 0Vdc</a:t>
            </a:r>
          </a:p>
          <a:p>
            <a:r>
              <a:rPr lang="pt-BR" altLang="ja-JP" dirty="0" smtClean="0"/>
              <a:t>R_R1         0 N00157  100MEG </a:t>
            </a:r>
            <a:endParaRPr kumimoji="1" lang="ja-JP" altLang="en-US"/>
          </a:p>
        </p:txBody>
      </p:sp>
      <p:sp>
        <p:nvSpPr>
          <p:cNvPr id="3" name="TextBox 2"/>
          <p:cNvSpPr txBox="1"/>
          <p:nvPr/>
        </p:nvSpPr>
        <p:spPr>
          <a:xfrm>
            <a:off x="251520" y="18864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mtClean="0"/>
              <a:t>ネットリスト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179512" y="6237312"/>
            <a:ext cx="797013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dirty="0" err="1" smtClean="0"/>
              <a:t>PSpice</a:t>
            </a:r>
            <a:endParaRPr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pic>
        <p:nvPicPr>
          <p:cNvPr id="8" name="Picture 7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84368" y="53380"/>
            <a:ext cx="1190625" cy="4953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980728"/>
            <a:ext cx="5976664" cy="230832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altLang="ja-JP" dirty="0" smtClean="0"/>
              <a:t>* source ABM_TABLE</a:t>
            </a:r>
          </a:p>
          <a:p>
            <a:r>
              <a:rPr lang="pt-BR" altLang="ja-JP" dirty="0" smtClean="0"/>
              <a:t>E_TABLE1         N00157 0 TABLE {V(N00144)} 0V           0V  </a:t>
            </a:r>
          </a:p>
          <a:p>
            <a:r>
              <a:rPr lang="pt-BR" altLang="ja-JP" dirty="0" smtClean="0"/>
              <a:t>+ 1V           1V  </a:t>
            </a:r>
          </a:p>
          <a:p>
            <a:r>
              <a:rPr lang="pt-BR" altLang="ja-JP" dirty="0" smtClean="0"/>
              <a:t>+ 2V           4V  </a:t>
            </a:r>
          </a:p>
          <a:p>
            <a:r>
              <a:rPr lang="pt-BR" altLang="ja-JP" dirty="0" smtClean="0"/>
              <a:t>+ 3V           9V  </a:t>
            </a:r>
          </a:p>
          <a:p>
            <a:r>
              <a:rPr lang="pt-BR" altLang="ja-JP" dirty="0" smtClean="0"/>
              <a:t>+ 4V           16V</a:t>
            </a:r>
          </a:p>
          <a:p>
            <a:r>
              <a:rPr lang="pt-BR" altLang="ja-JP" dirty="0" smtClean="0"/>
              <a:t>V_V1         N00144 0 0Vdc</a:t>
            </a:r>
          </a:p>
          <a:p>
            <a:r>
              <a:rPr lang="pt-BR" altLang="ja-JP" dirty="0" smtClean="0"/>
              <a:t>R_R1         0 N00157  100MEG </a:t>
            </a:r>
            <a:endParaRPr kumimoji="1" lang="ja-JP" altLang="en-US"/>
          </a:p>
        </p:txBody>
      </p:sp>
      <p:sp>
        <p:nvSpPr>
          <p:cNvPr id="3" name="TextBox 2"/>
          <p:cNvSpPr txBox="1"/>
          <p:nvPr/>
        </p:nvSpPr>
        <p:spPr>
          <a:xfrm>
            <a:off x="251520" y="18864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PSpice</a:t>
            </a:r>
            <a:r>
              <a:rPr kumimoji="1" lang="ja-JP" altLang="en-US" smtClean="0"/>
              <a:t>のモデルを</a:t>
            </a:r>
            <a:r>
              <a:rPr kumimoji="1" lang="en-US" altLang="ja-JP" dirty="0" err="1" smtClean="0"/>
              <a:t>LTspice</a:t>
            </a:r>
            <a:r>
              <a:rPr kumimoji="1" lang="ja-JP" altLang="en-US" smtClean="0"/>
              <a:t>に移植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179512" y="6237312"/>
            <a:ext cx="838178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dirty="0" err="1" smtClean="0"/>
              <a:t>LTspice</a:t>
            </a:r>
            <a:endParaRPr lang="ja-JP" altLang="en-US"/>
          </a:p>
        </p:txBody>
      </p:sp>
      <p:sp>
        <p:nvSpPr>
          <p:cNvPr id="7" name="Down Arrow 6"/>
          <p:cNvSpPr/>
          <p:nvPr/>
        </p:nvSpPr>
        <p:spPr>
          <a:xfrm>
            <a:off x="3923928" y="3501008"/>
            <a:ext cx="1152128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2411760" y="4653136"/>
            <a:ext cx="4354975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altLang="ja-JP" sz="2400" dirty="0" err="1" smtClean="0"/>
              <a:t>LTspice</a:t>
            </a:r>
            <a:r>
              <a:rPr lang="ja-JP" altLang="en-US" sz="2400" smtClean="0"/>
              <a:t>の等価回路モデルを作成</a:t>
            </a:r>
            <a:endParaRPr lang="en-US" altLang="ja-JP" sz="2400" dirty="0" smtClean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pic>
        <p:nvPicPr>
          <p:cNvPr id="10" name="Picture 9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84368" y="53380"/>
            <a:ext cx="1190625" cy="4953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18864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PSpice</a:t>
            </a:r>
            <a:r>
              <a:rPr kumimoji="1" lang="ja-JP" altLang="en-US" smtClean="0"/>
              <a:t>のモデルを</a:t>
            </a:r>
            <a:r>
              <a:rPr kumimoji="1" lang="en-US" altLang="ja-JP" dirty="0" err="1" smtClean="0"/>
              <a:t>LTspice</a:t>
            </a:r>
            <a:r>
              <a:rPr kumimoji="1" lang="ja-JP" altLang="en-US" smtClean="0"/>
              <a:t>に移植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179512" y="6237312"/>
            <a:ext cx="838178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dirty="0" err="1" smtClean="0"/>
              <a:t>LTspice</a:t>
            </a:r>
            <a:endParaRPr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395536" y="620688"/>
            <a:ext cx="22231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dirty="0" err="1" smtClean="0"/>
              <a:t>LTspice</a:t>
            </a:r>
            <a:r>
              <a:rPr lang="ja-JP" altLang="en-US" smtClean="0"/>
              <a:t>の等価回路図</a:t>
            </a:r>
            <a:endParaRPr lang="en-US" altLang="ja-JP" dirty="0" smtClean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pic>
        <p:nvPicPr>
          <p:cNvPr id="11" name="Picture 10" descr="WS0000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1124744"/>
            <a:ext cx="7028603" cy="4944541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3203848" y="2780928"/>
            <a:ext cx="424847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5" name="Rounded Rectangular Callout 14"/>
          <p:cNvSpPr/>
          <p:nvPr/>
        </p:nvSpPr>
        <p:spPr>
          <a:xfrm>
            <a:off x="4211960" y="1916832"/>
            <a:ext cx="2592288" cy="504056"/>
          </a:xfrm>
          <a:prstGeom prst="wedgeRoundRectCallout">
            <a:avLst>
              <a:gd name="adj1" fmla="val -20833"/>
              <a:gd name="adj2" fmla="val 7844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mtClean="0"/>
              <a:t>テーブル表記の方法</a:t>
            </a:r>
            <a:endParaRPr kumimoji="1" lang="ja-JP" altLang="en-US"/>
          </a:p>
        </p:txBody>
      </p:sp>
      <p:pic>
        <p:nvPicPr>
          <p:cNvPr id="10" name="Picture 9" descr="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84368" y="53380"/>
            <a:ext cx="1190625" cy="4953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18864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PSpice</a:t>
            </a:r>
            <a:r>
              <a:rPr kumimoji="1" lang="ja-JP" altLang="en-US" smtClean="0"/>
              <a:t>のモデルを</a:t>
            </a:r>
            <a:r>
              <a:rPr kumimoji="1" lang="en-US" altLang="ja-JP" dirty="0" err="1" smtClean="0"/>
              <a:t>LTspice</a:t>
            </a:r>
            <a:r>
              <a:rPr kumimoji="1" lang="ja-JP" altLang="en-US" smtClean="0"/>
              <a:t>に移植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179512" y="6237312"/>
            <a:ext cx="838178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dirty="0" err="1" smtClean="0"/>
              <a:t>LTspice</a:t>
            </a:r>
            <a:endParaRPr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323528" y="620688"/>
            <a:ext cx="30487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dirty="0" err="1" smtClean="0"/>
              <a:t>LTspice</a:t>
            </a:r>
            <a:r>
              <a:rPr lang="ja-JP" altLang="en-US" smtClean="0"/>
              <a:t>のシミュレーション結果</a:t>
            </a:r>
            <a:endParaRPr lang="en-US" altLang="ja-JP" dirty="0" smtClean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pic>
        <p:nvPicPr>
          <p:cNvPr id="16" name="Picture 15" descr="WS0000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980728"/>
            <a:ext cx="7308304" cy="514130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452320" y="436510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IN</a:t>
            </a:r>
            <a:endParaRPr kumimoji="1" lang="ja-JP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7452320" y="198884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OUT</a:t>
            </a:r>
            <a:endParaRPr kumimoji="1" lang="ja-JP" altLang="en-US"/>
          </a:p>
        </p:txBody>
      </p:sp>
      <p:pic>
        <p:nvPicPr>
          <p:cNvPr id="10" name="Picture 9" descr="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84368" y="53380"/>
            <a:ext cx="1190625" cy="4953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18864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PSpice</a:t>
            </a:r>
            <a:r>
              <a:rPr kumimoji="1" lang="ja-JP" altLang="en-US" smtClean="0"/>
              <a:t>のモデルを</a:t>
            </a:r>
            <a:r>
              <a:rPr kumimoji="1" lang="en-US" altLang="ja-JP" dirty="0" err="1" smtClean="0"/>
              <a:t>LTspice</a:t>
            </a:r>
            <a:r>
              <a:rPr kumimoji="1" lang="ja-JP" altLang="en-US" smtClean="0"/>
              <a:t>に移植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179512" y="6237312"/>
            <a:ext cx="838178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dirty="0" err="1" smtClean="0"/>
              <a:t>LTspice</a:t>
            </a:r>
            <a:endParaRPr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395536" y="620688"/>
            <a:ext cx="21318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dirty="0" err="1" smtClean="0"/>
              <a:t>LTspice</a:t>
            </a:r>
            <a:r>
              <a:rPr lang="ja-JP" altLang="en-US" smtClean="0"/>
              <a:t>のネットリスト</a:t>
            </a:r>
            <a:endParaRPr lang="en-US" altLang="ja-JP" dirty="0" smtClean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pic>
        <p:nvPicPr>
          <p:cNvPr id="11" name="Picture 10" descr="WS0000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1556792"/>
            <a:ext cx="6958905" cy="2725780"/>
          </a:xfrm>
          <a:prstGeom prst="rect">
            <a:avLst/>
          </a:prstGeom>
        </p:spPr>
      </p:pic>
      <p:pic>
        <p:nvPicPr>
          <p:cNvPr id="10" name="Picture 9" descr="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84368" y="53380"/>
            <a:ext cx="1190625" cy="4953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</TotalTime>
  <Words>621</Words>
  <Application>Microsoft Office PowerPoint</Application>
  <PresentationFormat>画面に合わせる (4:3)</PresentationFormat>
  <Paragraphs>95</Paragraphs>
  <Slides>9</Slides>
  <Notes>9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0" baseType="lpstr">
      <vt:lpstr>Office Theme</vt:lpstr>
      <vt:lpstr>スライド 1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</vt:vector>
  </TitlesOfParts>
  <Company>Siam Bee Technologies Co.,Ltd.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堀米　毅</dc:creator>
  <cp:lastModifiedBy>bt</cp:lastModifiedBy>
  <cp:revision>32</cp:revision>
  <dcterms:created xsi:type="dcterms:W3CDTF">2015-01-08T02:42:57Z</dcterms:created>
  <dcterms:modified xsi:type="dcterms:W3CDTF">2015-01-12T07:36:34Z</dcterms:modified>
</cp:coreProperties>
</file>