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C99B1-56C9-4191-BCC5-7EABB81BC1F1}" type="datetimeFigureOut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73293-AC5F-49D5-B902-DF0D371BFD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856-8A79-464B-998F-34040AD967C5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B46B5-C1D8-416A-87DB-1033D8DC2813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533A0-6426-4CBC-83A1-98258E179A91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94F4-BF10-4182-A157-BA67B3D716F0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A895-9854-4CB4-9C36-0F3E8A9F6305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F943-C974-4A3A-A099-30DBBB6F4B38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8864-4F0F-40EE-BF73-ED4AA1DD7D7E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CC94-D4FD-413D-B269-A32D57A239C7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B907C-0F7B-40A1-8225-25DB4EB46734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5B6E-358F-44D3-8435-AC229BA2AB4F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5435-4457-4000-8686-A6213187F7E2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52F60-9A67-4BAA-8E2F-04AAE32FB9E3}" type="datetime1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500042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ABM(Analog Behavioral Modeling)</a:t>
            </a:r>
          </a:p>
          <a:p>
            <a:r>
              <a:rPr kumimoji="1" lang="ja-JP" altLang="en-US" sz="3600" dirty="0" smtClean="0"/>
              <a:t>による</a:t>
            </a:r>
            <a:r>
              <a:rPr kumimoji="1" lang="ja-JP" altLang="en-US" sz="3600" u="sng" dirty="0" smtClean="0"/>
              <a:t>加算回路の表現</a:t>
            </a:r>
            <a:endParaRPr kumimoji="1" lang="ja-JP" altLang="en-US" sz="36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2071678"/>
            <a:ext cx="302433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/>
              <a:t>PSpice</a:t>
            </a:r>
            <a:r>
              <a:rPr kumimoji="1" lang="ja-JP" altLang="en-US" sz="3200" smtClean="0"/>
              <a:t>の</a:t>
            </a:r>
            <a:r>
              <a:rPr kumimoji="1" lang="en-US" altLang="ja-JP" sz="3200" dirty="0" smtClean="0"/>
              <a:t>ABM2</a:t>
            </a:r>
            <a:endParaRPr kumimoji="1" lang="ja-JP" altLang="en-US" sz="32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Down Arrow 9"/>
          <p:cNvSpPr/>
          <p:nvPr/>
        </p:nvSpPr>
        <p:spPr>
          <a:xfrm>
            <a:off x="4211960" y="2791758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907704" y="3727862"/>
            <a:ext cx="5184576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>
                <a:solidFill>
                  <a:srgbClr val="FF0000"/>
                </a:solidFill>
              </a:rPr>
              <a:t>LTspice</a:t>
            </a:r>
            <a:r>
              <a:rPr kumimoji="1" lang="ja-JP" altLang="en-US" sz="3200" smtClean="0"/>
              <a:t>の</a:t>
            </a:r>
            <a:r>
              <a:rPr lang="ja-JP" altLang="en-US" sz="3200" smtClean="0"/>
              <a:t>等価回路モデル</a:t>
            </a:r>
            <a:endParaRPr kumimoji="1" lang="ja-JP" altLang="en-US" sz="32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57488" y="4714884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8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3" name="図 12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5365014"/>
            <a:ext cx="3238690" cy="921506"/>
          </a:xfrm>
          <a:prstGeom prst="rect">
            <a:avLst/>
          </a:prstGeom>
        </p:spPr>
      </p:pic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pic>
        <p:nvPicPr>
          <p:cNvPr id="9" name="Picture 8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1560" y="98072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回路解析シミュレーションをする場合、必要なデバイスの</a:t>
            </a:r>
            <a:r>
              <a:rPr kumimoji="1" lang="en-US" altLang="ja-JP" dirty="0" smtClean="0"/>
              <a:t>SPICE</a:t>
            </a:r>
            <a:r>
              <a:rPr kumimoji="1" lang="ja-JP" altLang="en-US" smtClean="0"/>
              <a:t>モデルを準備する必要があります。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smtClean="0"/>
              <a:t>その際にモデリングをする必要があります。このモデリングは、モデルベース開発には必須の技術であり、必要なデバイスについて等価回路化を行い、</a:t>
            </a:r>
            <a:r>
              <a:rPr lang="en-US" altLang="ja-JP" dirty="0" smtClean="0"/>
              <a:t>SPICE</a:t>
            </a:r>
            <a:r>
              <a:rPr lang="ja-JP" altLang="en-US" smtClean="0"/>
              <a:t>に実装します。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smtClean="0"/>
              <a:t>モデリングは、素子レベルから回路レベルまで様々であり、デバイスモデリングの</a:t>
            </a:r>
            <a:endParaRPr lang="en-US" altLang="ja-JP" dirty="0" smtClean="0"/>
          </a:p>
          <a:p>
            <a:r>
              <a:rPr kumimoji="1" lang="ja-JP" altLang="en-US" smtClean="0"/>
              <a:t>手法で応用性があるのは、</a:t>
            </a:r>
            <a:r>
              <a:rPr kumimoji="1" lang="en-US" altLang="ja-JP" dirty="0" smtClean="0"/>
              <a:t>ABM</a:t>
            </a:r>
            <a:r>
              <a:rPr kumimoji="1" lang="ja-JP" altLang="en-US" smtClean="0"/>
              <a:t>を採用したモデリングです。これは、システムレベルからブロックレベルまで再現でき、自由度の高いモデリングです。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ABM</a:t>
            </a:r>
            <a:r>
              <a:rPr kumimoji="1" lang="ja-JP" altLang="en-US" smtClean="0"/>
              <a:t>を理解することで</a:t>
            </a:r>
            <a:r>
              <a:rPr lang="ja-JP" altLang="en-US" smtClean="0"/>
              <a:t>モデルベース開発に必要なデバイスモデリング技術が</a:t>
            </a:r>
            <a:endParaRPr lang="en-US" altLang="ja-JP" dirty="0" smtClean="0"/>
          </a:p>
          <a:p>
            <a:r>
              <a:rPr kumimoji="1" lang="ja-JP" altLang="en-US" smtClean="0"/>
              <a:t>飛躍的に向上します。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smtClean="0"/>
              <a:t>今回の</a:t>
            </a:r>
            <a:r>
              <a:rPr kumimoji="1" lang="en-US" altLang="ja-JP" dirty="0" smtClean="0"/>
              <a:t>ABM</a:t>
            </a:r>
            <a:r>
              <a:rPr kumimoji="1" lang="ja-JP" altLang="en-US" smtClean="0"/>
              <a:t>は加算回路の素子である</a:t>
            </a:r>
            <a:r>
              <a:rPr kumimoji="1" lang="en-US" altLang="ja-JP" dirty="0" smtClean="0"/>
              <a:t>ABM2</a:t>
            </a:r>
            <a:r>
              <a:rPr kumimoji="1" lang="ja-JP" altLang="en-US" smtClean="0"/>
              <a:t>を学習します。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7181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355976" y="1844825"/>
            <a:ext cx="288032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OUT=IN1+IN2=1+2=3</a:t>
            </a:r>
            <a:endParaRPr kumimoji="1" lang="ja-JP" altLang="en-US" sz="2400"/>
          </a:p>
        </p:txBody>
      </p:sp>
      <p:pic>
        <p:nvPicPr>
          <p:cNvPr id="8" name="Picture 7" descr="WS000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692696"/>
            <a:ext cx="2606199" cy="2520280"/>
          </a:xfrm>
          <a:prstGeom prst="rect">
            <a:avLst/>
          </a:prstGeom>
        </p:spPr>
      </p:pic>
      <p:sp>
        <p:nvSpPr>
          <p:cNvPr id="9" name="Bent Arrow 8"/>
          <p:cNvSpPr/>
          <p:nvPr/>
        </p:nvSpPr>
        <p:spPr>
          <a:xfrm rot="5400000">
            <a:off x="4319972" y="2456892"/>
            <a:ext cx="360040" cy="86409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12" name="Picture 11" descr="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00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620688"/>
            <a:ext cx="7862924" cy="5677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8344" y="17008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IN1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8344" y="29876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IN2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6336" y="43558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OUT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9512" y="6372036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196752"/>
            <a:ext cx="4536504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altLang="ja-JP" dirty="0"/>
              <a:t>* source ADD</a:t>
            </a:r>
          </a:p>
          <a:p>
            <a:r>
              <a:rPr lang="pt-BR" altLang="ja-JP" dirty="0"/>
              <a:t>E_ABM1         OUTPUT 0 VALUE { ( V(N00150)  </a:t>
            </a:r>
          </a:p>
          <a:p>
            <a:r>
              <a:rPr lang="pt-BR" altLang="ja-JP" dirty="0"/>
              <a:t>+ +V(N00156) )    }</a:t>
            </a:r>
          </a:p>
          <a:p>
            <a:r>
              <a:rPr lang="pt-BR" altLang="ja-JP" dirty="0"/>
              <a:t>V_V1         N00150 0 1</a:t>
            </a:r>
          </a:p>
          <a:p>
            <a:r>
              <a:rPr lang="pt-BR" altLang="ja-JP" dirty="0"/>
              <a:t>V_V2         N00156 0 2</a:t>
            </a:r>
          </a:p>
          <a:p>
            <a:r>
              <a:rPr lang="pt-BR" altLang="ja-JP" dirty="0"/>
              <a:t>R_R1         0 OUTPUT  100MEG</a:t>
            </a:r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ネットリスト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980728"/>
            <a:ext cx="4536504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altLang="ja-JP" dirty="0"/>
              <a:t>* source ADD</a:t>
            </a:r>
          </a:p>
          <a:p>
            <a:r>
              <a:rPr lang="pt-BR" altLang="ja-JP" dirty="0"/>
              <a:t>E_ABM1         OUTPUT 0 VALUE { ( V(N00150)  </a:t>
            </a:r>
          </a:p>
          <a:p>
            <a:r>
              <a:rPr lang="pt-BR" altLang="ja-JP" dirty="0"/>
              <a:t>+ +V(N00156) )    }</a:t>
            </a:r>
          </a:p>
          <a:p>
            <a:r>
              <a:rPr lang="pt-BR" altLang="ja-JP" dirty="0"/>
              <a:t>V_V1         N00150 0 1</a:t>
            </a:r>
          </a:p>
          <a:p>
            <a:r>
              <a:rPr lang="pt-BR" altLang="ja-JP" dirty="0"/>
              <a:t>V_V2         N00156 0 2</a:t>
            </a:r>
          </a:p>
          <a:p>
            <a:r>
              <a:rPr lang="pt-BR" altLang="ja-JP" dirty="0"/>
              <a:t>R_R1         0 OUTPUT  100MEG</a:t>
            </a:r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7" name="Down Arrow 6"/>
          <p:cNvSpPr/>
          <p:nvPr/>
        </p:nvSpPr>
        <p:spPr>
          <a:xfrm>
            <a:off x="3923928" y="2996952"/>
            <a:ext cx="115212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2411760" y="4437112"/>
            <a:ext cx="435497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ja-JP" sz="2400" dirty="0" err="1" smtClean="0"/>
              <a:t>LTspice</a:t>
            </a:r>
            <a:r>
              <a:rPr lang="ja-JP" altLang="en-US" sz="2400" smtClean="0"/>
              <a:t>の等価回路モデルを作成</a:t>
            </a:r>
            <a:endParaRPr lang="en-US" altLang="ja-JP" sz="2400" dirty="0" smtClean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22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の等価回路図</a:t>
            </a:r>
            <a:endParaRPr lang="en-US" altLang="ja-JP" dirty="0" smtClean="0"/>
          </a:p>
        </p:txBody>
      </p:sp>
      <p:pic>
        <p:nvPicPr>
          <p:cNvPr id="9" name="Picture 8" descr="WS000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196752"/>
            <a:ext cx="6768752" cy="4761739"/>
          </a:xfrm>
          <a:prstGeom prst="rect">
            <a:avLst/>
          </a:prstGeom>
        </p:spPr>
      </p:pic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23528" y="620688"/>
            <a:ext cx="3048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のシミュレーション結果</a:t>
            </a:r>
            <a:endParaRPr lang="en-US" altLang="ja-JP" dirty="0" smtClean="0"/>
          </a:p>
        </p:txBody>
      </p:sp>
      <p:pic>
        <p:nvPicPr>
          <p:cNvPr id="10" name="Picture 9" descr="WS0000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196752"/>
            <a:ext cx="6926244" cy="48725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20272" y="2132856"/>
            <a:ext cx="8640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In1=1</a:t>
            </a:r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020272" y="3356992"/>
            <a:ext cx="8640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In1=2</a:t>
            </a:r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588224" y="4581128"/>
            <a:ext cx="12961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Out1=3</a:t>
            </a:r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45871" y="53380"/>
            <a:ext cx="1190625" cy="495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1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のネットリスト</a:t>
            </a:r>
            <a:endParaRPr lang="en-US" altLang="ja-JP" dirty="0" smtClean="0"/>
          </a:p>
        </p:txBody>
      </p:sp>
      <p:pic>
        <p:nvPicPr>
          <p:cNvPr id="9" name="Picture 8" descr="WS000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1628800"/>
            <a:ext cx="5252726" cy="3096344"/>
          </a:xfrm>
          <a:prstGeom prst="rect">
            <a:avLst/>
          </a:prstGeom>
        </p:spPr>
      </p:pic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583</Words>
  <Application>Microsoft Office PowerPoint</Application>
  <PresentationFormat>画面に合わせる (4:3)</PresentationFormat>
  <Paragraphs>81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19</cp:revision>
  <dcterms:created xsi:type="dcterms:W3CDTF">2015-01-08T02:42:57Z</dcterms:created>
  <dcterms:modified xsi:type="dcterms:W3CDTF">2015-01-08T08:09:32Z</dcterms:modified>
</cp:coreProperties>
</file>