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7" r:id="rId3"/>
    <p:sldId id="268" r:id="rId4"/>
    <p:sldId id="269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0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67687-8591-4424-8D66-BDBEEBD5A4BD}" type="datetimeFigureOut">
              <a:rPr kumimoji="1" lang="ja-JP" altLang="en-US" smtClean="0"/>
              <a:pPr/>
              <a:t>2014/12/19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E1958-BB33-4BA5-B66B-706683B577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E1958-BB33-4BA5-B66B-706683B577B2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79515-2491-4D13-A796-47C343237AA6}" type="datetime1">
              <a:rPr kumimoji="1" lang="ja-JP" altLang="en-US" smtClean="0"/>
              <a:t>2014/12/19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19328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55D7-D95C-423B-AE70-65C9A8C7A422}" type="datetime1">
              <a:rPr kumimoji="1" lang="ja-JP" altLang="en-US" smtClean="0"/>
              <a:t>2014/12/19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386416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BF04-6D50-4911-B459-74E5854F8D82}" type="datetime1">
              <a:rPr kumimoji="1" lang="ja-JP" altLang="en-US" smtClean="0"/>
              <a:t>2014/12/19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55491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F540-A1A1-4B61-9ADE-519759A5C0A4}" type="datetime1">
              <a:rPr kumimoji="1" lang="ja-JP" altLang="en-US" smtClean="0"/>
              <a:t>2014/12/19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079331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29B9F-236D-438D-B121-FB0CA73E2518}" type="datetime1">
              <a:rPr kumimoji="1" lang="ja-JP" altLang="en-US" smtClean="0"/>
              <a:t>2014/12/19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077191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662B-A8B9-4335-9813-1DDA3F37DCFD}" type="datetime1">
              <a:rPr kumimoji="1" lang="ja-JP" altLang="en-US" smtClean="0"/>
              <a:t>2014/12/19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88103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1F508-EBEE-4A09-AA42-E046C21E3A03}" type="datetime1">
              <a:rPr kumimoji="1" lang="ja-JP" altLang="en-US" smtClean="0"/>
              <a:t>2014/12/19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70071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A339-547E-4EA1-AB6C-E5F783E64797}" type="datetime1">
              <a:rPr kumimoji="1" lang="ja-JP" altLang="en-US" smtClean="0"/>
              <a:t>2014/12/19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77565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4BFF-BE4B-4EF3-A70F-430EB28D693D}" type="datetime1">
              <a:rPr kumimoji="1" lang="ja-JP" altLang="en-US" smtClean="0"/>
              <a:t>2014/12/19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442036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7ABC-0917-4008-9F71-1FA964251B87}" type="datetime1">
              <a:rPr kumimoji="1" lang="ja-JP" altLang="en-US" smtClean="0"/>
              <a:t>2014/12/19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405307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AED2E-BF04-4749-975F-DF22C10E49AE}" type="datetime1">
              <a:rPr kumimoji="1" lang="ja-JP" altLang="en-US" smtClean="0"/>
              <a:t>2014/12/19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92432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F5148-118A-4896-BE12-1A7936057F70}" type="datetime1">
              <a:rPr kumimoji="1" lang="ja-JP" altLang="en-US" smtClean="0"/>
              <a:t>2014/12/19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64BDB-0ED7-4F88-82A6-AE47BE9E084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78291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928662" y="1408786"/>
            <a:ext cx="7319166" cy="520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err="1" smtClean="0"/>
              <a:t>LTspice</a:t>
            </a:r>
            <a:r>
              <a:rPr kumimoji="1" lang="ja-JP" altLang="en-US" sz="2800" dirty="0" smtClean="0"/>
              <a:t>における結合係数</a:t>
            </a:r>
            <a:r>
              <a:rPr kumimoji="1" lang="en-US" altLang="ja-JP" sz="2800" dirty="0" smtClean="0"/>
              <a:t>K</a:t>
            </a:r>
            <a:r>
              <a:rPr kumimoji="1" lang="ja-JP" altLang="en-US" sz="2800" dirty="0" smtClean="0"/>
              <a:t>の</a:t>
            </a:r>
            <a:r>
              <a:rPr lang="ja-JP" altLang="en-US" sz="2800" dirty="0" smtClean="0"/>
              <a:t>活用方法について</a:t>
            </a:r>
            <a:endParaRPr kumimoji="1" lang="ja-JP" altLang="en-US" sz="28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786050" y="2357430"/>
            <a:ext cx="3786214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2000" dirty="0" smtClean="0"/>
              <a:t>結合係数</a:t>
            </a:r>
            <a:r>
              <a:rPr lang="en-US" altLang="ja-JP" sz="2000" dirty="0" smtClean="0"/>
              <a:t>K</a:t>
            </a:r>
            <a:r>
              <a:rPr lang="ja-JP" altLang="en-US" sz="2000" dirty="0" smtClean="0"/>
              <a:t>を活用する主なシーン</a:t>
            </a:r>
            <a:endParaRPr lang="en-US" altLang="ja-JP" sz="2000" dirty="0" smtClean="0"/>
          </a:p>
          <a:p>
            <a:endParaRPr kumimoji="1" lang="en-US" altLang="ja-JP" sz="2000" dirty="0" smtClean="0"/>
          </a:p>
          <a:p>
            <a:r>
              <a:rPr lang="ja-JP" altLang="en-US" sz="2000" dirty="0" smtClean="0"/>
              <a:t>トランスの表現</a:t>
            </a:r>
            <a:endParaRPr lang="en-US" altLang="ja-JP" sz="2000" dirty="0" smtClean="0"/>
          </a:p>
          <a:p>
            <a:r>
              <a:rPr kumimoji="1" lang="ja-JP" altLang="en-US" sz="2000" dirty="0" smtClean="0"/>
              <a:t>ワイヤレス給電の表現</a:t>
            </a:r>
            <a:endParaRPr kumimoji="1" lang="ja-JP" altLang="en-US" sz="200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857488" y="4500570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12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19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マルツエレック株式会社</a:t>
            </a:r>
            <a:endParaRPr kumimoji="1" lang="ja-JP" altLang="en-US" dirty="0"/>
          </a:p>
        </p:txBody>
      </p:sp>
      <p:pic>
        <p:nvPicPr>
          <p:cNvPr id="11" name="図 10" descr="ロゴ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5150700"/>
            <a:ext cx="3238690" cy="921506"/>
          </a:xfrm>
          <a:prstGeom prst="rect">
            <a:avLst/>
          </a:prstGeom>
        </p:spPr>
      </p:pic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427047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7504" y="260648"/>
            <a:ext cx="118813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K=0.70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33450"/>
            <a:ext cx="9144000" cy="49911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715272" y="3845486"/>
            <a:ext cx="11430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入力信号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715272" y="1916660"/>
            <a:ext cx="114300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出力信号</a:t>
            </a:r>
            <a:endParaRPr kumimoji="1" lang="ja-JP" altLang="en-US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840872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7504" y="260648"/>
            <a:ext cx="118813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K=0.50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33450"/>
            <a:ext cx="9144000" cy="49911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715272" y="3845486"/>
            <a:ext cx="11430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入力信号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1916660"/>
            <a:ext cx="114300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出力信号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56337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7504" y="260648"/>
            <a:ext cx="118813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K=0.20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33450"/>
            <a:ext cx="9144000" cy="49911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715272" y="3845486"/>
            <a:ext cx="11430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入力信号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715272" y="1916660"/>
            <a:ext cx="114300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出力信号</a:t>
            </a:r>
            <a:endParaRPr kumimoji="1" lang="ja-JP" altLang="en-US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023302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7504" y="260648"/>
            <a:ext cx="118813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K=0.10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33450"/>
            <a:ext cx="9144000" cy="49911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715272" y="3845486"/>
            <a:ext cx="11430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入力信号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1916660"/>
            <a:ext cx="114300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出力信号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62795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7504" y="260648"/>
            <a:ext cx="118813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K=0.05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33450"/>
            <a:ext cx="9144000" cy="49911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715272" y="3845486"/>
            <a:ext cx="11430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入力信号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715272" y="1916660"/>
            <a:ext cx="114300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出力信号</a:t>
            </a:r>
            <a:endParaRPr kumimoji="1" lang="ja-JP" altLang="en-US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707758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42910" y="1285860"/>
            <a:ext cx="77867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半導体の</a:t>
            </a:r>
            <a:r>
              <a:rPr kumimoji="1" lang="en-US" altLang="ja-JP" sz="2800" dirty="0" smtClean="0"/>
              <a:t>SPICE</a:t>
            </a:r>
            <a:r>
              <a:rPr kumimoji="1" lang="ja-JP" altLang="en-US" sz="2800" dirty="0" smtClean="0"/>
              <a:t>モデルだけではなく、受動部品の</a:t>
            </a:r>
            <a:r>
              <a:rPr kumimoji="1" lang="en-US" altLang="ja-JP" sz="2800" dirty="0" smtClean="0"/>
              <a:t>SPICE</a:t>
            </a:r>
            <a:r>
              <a:rPr kumimoji="1" lang="ja-JP" altLang="en-US" sz="2800" dirty="0" smtClean="0"/>
              <a:t>モデルの解析精度</a:t>
            </a:r>
            <a:r>
              <a:rPr lang="ja-JP" altLang="en-US" sz="2800" dirty="0" smtClean="0"/>
              <a:t>を向上させると、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再現性が格段を向上し、実機波形を模擬することが可能です。</a:t>
            </a:r>
            <a:endParaRPr kumimoji="1" lang="ja-JP" altLang="en-US" sz="2800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707758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42918"/>
            <a:ext cx="9144000" cy="49911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5286380" y="4852980"/>
            <a:ext cx="2714644" cy="785818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吹き出し 5"/>
          <p:cNvSpPr/>
          <p:nvPr/>
        </p:nvSpPr>
        <p:spPr>
          <a:xfrm>
            <a:off x="7572396" y="3709972"/>
            <a:ext cx="1357322" cy="785818"/>
          </a:xfrm>
          <a:prstGeom prst="wedgeRoundRectCallout">
            <a:avLst>
              <a:gd name="adj1" fmla="val -61662"/>
              <a:gd name="adj2" fmla="val 1153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結合係数の記述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4282" y="5786454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結合係数の記述は、</a:t>
            </a:r>
            <a:r>
              <a:rPr kumimoji="1" lang="en-US" altLang="ja-JP" dirty="0" smtClean="0"/>
              <a:t>[Edit]=&gt;[SPICE Directive] </a:t>
            </a:r>
            <a:r>
              <a:rPr kumimoji="1" lang="ja-JP" altLang="en-US" dirty="0" smtClean="0"/>
              <a:t>で行います。</a:t>
            </a:r>
            <a:r>
              <a:rPr kumimoji="1" lang="en-US" altLang="ja-JP" dirty="0" smtClean="0"/>
              <a:t>.OP</a:t>
            </a:r>
            <a:r>
              <a:rPr kumimoji="1" lang="ja-JP" altLang="en-US" dirty="0" smtClean="0"/>
              <a:t>でも記述できます。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1438" y="142852"/>
            <a:ext cx="5286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結合係数の記述について</a:t>
            </a:r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564678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031" t="84447" r="12500"/>
          <a:stretch>
            <a:fillRect/>
          </a:stretch>
        </p:blipFill>
        <p:spPr>
          <a:xfrm>
            <a:off x="357158" y="785794"/>
            <a:ext cx="2786082" cy="77625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1438" y="142852"/>
            <a:ext cx="5286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結合係数の記述について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7158" y="2000240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結合係数の名称</a:t>
            </a:r>
            <a:r>
              <a:rPr lang="ja-JP" altLang="en-US" dirty="0" smtClean="0"/>
              <a:t>　コイルの名称　コイルの名称　結合係数の値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K1                                  L1                            L2                  0.9999</a:t>
            </a:r>
            <a:endParaRPr kumimoji="1" lang="en-US" altLang="ja-JP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7158" y="3147199"/>
            <a:ext cx="77153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結合係数の値の最大値は「</a:t>
            </a:r>
            <a:r>
              <a:rPr lang="en-US" altLang="ja-JP" dirty="0" smtClean="0"/>
              <a:t>1</a:t>
            </a:r>
            <a:r>
              <a:rPr lang="ja-JP" altLang="en-US" dirty="0" smtClean="0"/>
              <a:t>」です。</a:t>
            </a:r>
            <a:r>
              <a:rPr lang="en-US" altLang="ja-JP" dirty="0" smtClean="0"/>
              <a:t>1</a:t>
            </a:r>
            <a:r>
              <a:rPr lang="ja-JP" altLang="en-US" dirty="0" smtClean="0"/>
              <a:t>で</a:t>
            </a:r>
            <a:r>
              <a:rPr lang="en-US" altLang="ja-JP" dirty="0" smtClean="0"/>
              <a:t>100%</a:t>
            </a:r>
            <a:r>
              <a:rPr lang="ja-JP" altLang="en-US" dirty="0" smtClean="0"/>
              <a:t>の伝達を示します。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/>
              <a:t>現実の回路において、</a:t>
            </a:r>
            <a:r>
              <a:rPr lang="en-US" altLang="ja-JP" dirty="0" smtClean="0"/>
              <a:t>100%</a:t>
            </a:r>
            <a:r>
              <a:rPr lang="ja-JP" altLang="en-US" dirty="0" smtClean="0"/>
              <a:t>の伝達はありえませんので、電源回路のトランス</a:t>
            </a:r>
            <a:endParaRPr lang="en-US" altLang="ja-JP" dirty="0" smtClean="0"/>
          </a:p>
          <a:p>
            <a:r>
              <a:rPr lang="ja-JP" altLang="en-US" dirty="0" smtClean="0"/>
              <a:t>の場合、</a:t>
            </a:r>
            <a:r>
              <a:rPr lang="en-US" altLang="ja-JP" dirty="0" smtClean="0"/>
              <a:t>0.9999</a:t>
            </a:r>
            <a:r>
              <a:rPr lang="ja-JP" altLang="en-US" dirty="0" smtClean="0"/>
              <a:t>の値を推奨します。また、コイルについては、</a:t>
            </a:r>
            <a:r>
              <a:rPr lang="en-US" altLang="ja-JP" dirty="0" smtClean="0"/>
              <a:t>2</a:t>
            </a:r>
            <a:r>
              <a:rPr lang="ja-JP" altLang="en-US" dirty="0" smtClean="0"/>
              <a:t>個の設定だけではなく、任意に結合させる対象となるコイルを増やすことができます。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例えば、</a:t>
            </a:r>
            <a:r>
              <a:rPr lang="en-US" altLang="ja-JP" dirty="0" smtClean="0"/>
              <a:t>4</a:t>
            </a:r>
            <a:r>
              <a:rPr lang="ja-JP" altLang="en-US" dirty="0" smtClean="0"/>
              <a:t>つの場合、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K2 L1 L2 L3 L4 0.9999</a:t>
            </a:r>
          </a:p>
          <a:p>
            <a:endParaRPr lang="en-US" altLang="ja-JP" dirty="0" smtClean="0"/>
          </a:p>
          <a:p>
            <a:r>
              <a:rPr lang="ja-JP" altLang="en-US" dirty="0" smtClean="0"/>
              <a:t>になります。</a:t>
            </a:r>
            <a:endParaRPr lang="en-US" altLang="ja-JP" dirty="0" smtClean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564678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285852" y="857232"/>
            <a:ext cx="6429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LTspice</a:t>
            </a:r>
            <a:r>
              <a:rPr kumimoji="1" lang="ja-JP" altLang="en-US" sz="3200" dirty="0" smtClean="0"/>
              <a:t>を活用して、結合係数</a:t>
            </a:r>
            <a:r>
              <a:rPr kumimoji="1" lang="en-US" altLang="ja-JP" sz="3200" dirty="0" smtClean="0"/>
              <a:t>K</a:t>
            </a:r>
            <a:r>
              <a:rPr kumimoji="1" lang="ja-JP" altLang="en-US" sz="3200" dirty="0" smtClean="0"/>
              <a:t>の値による信号の伝達</a:t>
            </a:r>
            <a:r>
              <a:rPr lang="ja-JP" altLang="en-US" sz="3200" dirty="0" smtClean="0"/>
              <a:t>の影響度合いを試してみて下さい。</a:t>
            </a:r>
            <a:endParaRPr kumimoji="1" lang="ja-JP" altLang="en-US" sz="32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1670" y="2500306"/>
            <a:ext cx="4714908" cy="2573554"/>
          </a:xfrm>
          <a:prstGeom prst="rect">
            <a:avLst/>
          </a:prstGeom>
        </p:spPr>
      </p:pic>
      <p:cxnSp>
        <p:nvCxnSpPr>
          <p:cNvPr id="15" name="直線コネクタ 14"/>
          <p:cNvCxnSpPr/>
          <p:nvPr/>
        </p:nvCxnSpPr>
        <p:spPr>
          <a:xfrm>
            <a:off x="5572132" y="5000636"/>
            <a:ext cx="500066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角丸四角形吹き出し 15"/>
          <p:cNvSpPr/>
          <p:nvPr/>
        </p:nvSpPr>
        <p:spPr>
          <a:xfrm>
            <a:off x="1857356" y="5500702"/>
            <a:ext cx="5286412" cy="857256"/>
          </a:xfrm>
          <a:prstGeom prst="wedgeRoundRectCallout">
            <a:avLst>
              <a:gd name="adj1" fmla="val 25293"/>
              <a:gd name="adj2" fmla="val -10234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結合係数の値を変化させ、信号の伝達の様子を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体験して下さい。</a:t>
            </a:r>
            <a:endParaRPr kumimoji="1" lang="ja-JP" altLang="en-US" dirty="0"/>
          </a:p>
        </p:txBody>
      </p:sp>
      <p:sp>
        <p:nvSpPr>
          <p:cNvPr id="17" name="スライド番号プレースホル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564678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33450"/>
            <a:ext cx="9144000" cy="49911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07504" y="260648"/>
            <a:ext cx="118813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K=0.9999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715272" y="3845486"/>
            <a:ext cx="11430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入力信号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715272" y="1916660"/>
            <a:ext cx="114300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出力信号</a:t>
            </a:r>
            <a:endParaRPr kumimoji="1" lang="ja-JP" altLang="en-US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409558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33450"/>
            <a:ext cx="9144000" cy="49911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07504" y="260648"/>
            <a:ext cx="118813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K=0.95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715272" y="3845486"/>
            <a:ext cx="11430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入力信号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1916660"/>
            <a:ext cx="114300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出力信号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409558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33450"/>
            <a:ext cx="9144000" cy="49911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07504" y="260648"/>
            <a:ext cx="118813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K=0.90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715272" y="3845486"/>
            <a:ext cx="11430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入力信号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1916660"/>
            <a:ext cx="114300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出力信号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409558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33450"/>
            <a:ext cx="9144000" cy="49911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07504" y="260648"/>
            <a:ext cx="118813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K=0.80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715272" y="3845486"/>
            <a:ext cx="11430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入力信号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1916660"/>
            <a:ext cx="114300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出力信号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28930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33450"/>
            <a:ext cx="9144000" cy="49911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07504" y="260648"/>
            <a:ext cx="118813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K=0.80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7879" y="53380"/>
            <a:ext cx="1190625" cy="4953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715272" y="3845486"/>
            <a:ext cx="114300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入力信号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1916660"/>
            <a:ext cx="114300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出力信号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64BDB-0ED7-4F88-82A6-AE47BE9E084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883953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609</Words>
  <Application>Microsoft Office PowerPoint</Application>
  <PresentationFormat>画面に合わせる (4:3)</PresentationFormat>
  <Paragraphs>102</Paragraphs>
  <Slides>15</Slides>
  <Notes>15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​​テーマ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tsuyoshi horigome</dc:creator>
  <cp:lastModifiedBy>bt</cp:lastModifiedBy>
  <cp:revision>7</cp:revision>
  <dcterms:created xsi:type="dcterms:W3CDTF">2014-11-12T02:13:12Z</dcterms:created>
  <dcterms:modified xsi:type="dcterms:W3CDTF">2014-12-19T07:58:23Z</dcterms:modified>
</cp:coreProperties>
</file>