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65" r:id="rId3"/>
    <p:sldId id="267" r:id="rId4"/>
    <p:sldId id="26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8" r:id="rId14"/>
    <p:sldId id="269" r:id="rId1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77AF89-BFD1-4C0D-A154-A0621F56E37C}" type="datetimeFigureOut">
              <a:rPr kumimoji="1" lang="ja-JP" altLang="en-US" smtClean="0"/>
              <a:pPr/>
              <a:t>2015/3/20</a:t>
            </a:fld>
            <a:endParaRPr kumimoji="1" lang="ja-JP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9F9F00-EB2B-495D-BC2C-530739B7705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9F9F00-EB2B-495D-BC2C-530739B77058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9F9F00-EB2B-495D-BC2C-530739B77058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9F9F00-EB2B-495D-BC2C-530739B77058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9F9F00-EB2B-495D-BC2C-530739B77058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9F9F00-EB2B-495D-BC2C-530739B77058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9F9F00-EB2B-495D-BC2C-530739B77058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9F9F00-EB2B-495D-BC2C-530739B77058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9F9F00-EB2B-495D-BC2C-530739B77058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9F9F00-EB2B-495D-BC2C-530739B77058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9F9F00-EB2B-495D-BC2C-530739B77058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9F9F00-EB2B-495D-BC2C-530739B77058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9F9F00-EB2B-495D-BC2C-530739B77058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9F9F00-EB2B-495D-BC2C-530739B77058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9F9F00-EB2B-495D-BC2C-530739B77058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en-US" altLang="ja-JP" smtClean="0"/>
              <a:t>Click to edit Master subtitle style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BB0FC-C0E5-4E5D-9F9F-E99B49E82AF6}" type="datetime1">
              <a:rPr kumimoji="1" lang="ja-JP" altLang="en-US" smtClean="0"/>
              <a:t>2015/3/20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 2015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2FBD6-AE65-44B4-A064-F4D001C2FDB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05523-257F-4DE3-8871-016152F420E5}" type="datetime1">
              <a:rPr kumimoji="1" lang="ja-JP" altLang="en-US" smtClean="0"/>
              <a:t>2015/3/20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 2015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2FBD6-AE65-44B4-A064-F4D001C2FDB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D1D4F-A63E-453C-B958-889FFBEE2BBD}" type="datetime1">
              <a:rPr kumimoji="1" lang="ja-JP" altLang="en-US" smtClean="0"/>
              <a:t>2015/3/20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 2015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2FBD6-AE65-44B4-A064-F4D001C2FDB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79923-E4C4-4B8C-98EC-7C0423929699}" type="datetime1">
              <a:rPr kumimoji="1" lang="ja-JP" altLang="en-US" smtClean="0"/>
              <a:t>2015/3/20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 2015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2FBD6-AE65-44B4-A064-F4D001C2FDB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D3E0B-C77E-45D6-9DBE-2D9B8CA4F8CE}" type="datetime1">
              <a:rPr kumimoji="1" lang="ja-JP" altLang="en-US" smtClean="0"/>
              <a:t>2015/3/20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 2015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2FBD6-AE65-44B4-A064-F4D001C2FDB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C1AC7-C87E-4E0B-977D-4F326D0F0D53}" type="datetime1">
              <a:rPr kumimoji="1" lang="ja-JP" altLang="en-US" smtClean="0"/>
              <a:t>2015/3/20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 2015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2FBD6-AE65-44B4-A064-F4D001C2FDB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C1DD0-4299-4FC2-8E0A-F28DB98B5005}" type="datetime1">
              <a:rPr kumimoji="1" lang="ja-JP" altLang="en-US" smtClean="0"/>
              <a:t>2015/3/20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 2015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2FBD6-AE65-44B4-A064-F4D001C2FDB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162E2-688C-4F17-96BC-F1D881557E5C}" type="datetime1">
              <a:rPr kumimoji="1" lang="ja-JP" altLang="en-US" smtClean="0"/>
              <a:t>2015/3/20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 2015</a:t>
            </a:r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2FBD6-AE65-44B4-A064-F4D001C2FDB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A4437-50C9-4822-AFBA-8A70BFA037AC}" type="datetime1">
              <a:rPr kumimoji="1" lang="ja-JP" altLang="en-US" smtClean="0"/>
              <a:t>2015/3/20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 2015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2FBD6-AE65-44B4-A064-F4D001C2FDB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510C2-4147-477C-BD72-47E12182D342}" type="datetime1">
              <a:rPr kumimoji="1" lang="ja-JP" altLang="en-US" smtClean="0"/>
              <a:t>2015/3/20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 2015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2FBD6-AE65-44B4-A064-F4D001C2FDB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FA14B-2299-4D0E-B53B-3552283E50F2}" type="datetime1">
              <a:rPr kumimoji="1" lang="ja-JP" altLang="en-US" smtClean="0"/>
              <a:t>2015/3/20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 2015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2FBD6-AE65-44B4-A064-F4D001C2FDB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95D900-DB31-47D8-924E-BDC44BFA1AEB}" type="datetime1">
              <a:rPr kumimoji="1" lang="ja-JP" altLang="en-US" smtClean="0"/>
              <a:t>2015/3/20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Copyright(C) MARUTSU ELEC CO. LTD 2015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A2FBD6-AE65-44B4-A064-F4D001C2FDB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14348" y="1046133"/>
            <a:ext cx="767122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 dirty="0" smtClean="0"/>
              <a:t>日射量</a:t>
            </a:r>
            <a:r>
              <a:rPr kumimoji="1" lang="ja-JP" altLang="en-US" sz="2800" dirty="0" smtClean="0"/>
              <a:t>に</a:t>
            </a:r>
            <a:r>
              <a:rPr kumimoji="1" lang="ja-JP" altLang="en-US" sz="2800" dirty="0" smtClean="0"/>
              <a:t>おける直列接続の出力特性について</a:t>
            </a:r>
            <a:endParaRPr kumimoji="1" lang="en-US" altLang="ja-JP" sz="2800" dirty="0" smtClean="0"/>
          </a:p>
          <a:p>
            <a:pPr algn="ctr"/>
            <a:r>
              <a:rPr lang="en-US" altLang="ja-JP" sz="2800" dirty="0" smtClean="0"/>
              <a:t>(</a:t>
            </a:r>
            <a:r>
              <a:rPr lang="ja-JP" altLang="en-US" sz="2800" dirty="0" smtClean="0"/>
              <a:t>バイパスダイオードなし</a:t>
            </a:r>
            <a:r>
              <a:rPr lang="en-US" altLang="ja-JP" sz="2800" dirty="0" smtClean="0"/>
              <a:t>)</a:t>
            </a:r>
            <a:endParaRPr kumimoji="1" lang="ja-JP" alt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2267744" y="2780928"/>
            <a:ext cx="4392488" cy="1200329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ja-JP" altLang="en-US" smtClean="0"/>
              <a:t>①</a:t>
            </a:r>
            <a:r>
              <a:rPr lang="en-US" altLang="ja-JP" dirty="0" smtClean="0"/>
              <a:t>Cell1_sol=1.0, Cell2_sol=1.0,Cell3_sol=1.0</a:t>
            </a:r>
          </a:p>
          <a:p>
            <a:r>
              <a:rPr lang="ja-JP" altLang="en-US"/>
              <a:t>②</a:t>
            </a:r>
            <a:r>
              <a:rPr lang="en-US" altLang="ja-JP" dirty="0" smtClean="0"/>
              <a:t>Cell1_sol=1.0, Cell2_sol=0.5,Cell3_sol=0.1</a:t>
            </a:r>
          </a:p>
          <a:p>
            <a:r>
              <a:rPr lang="ja-JP" altLang="en-US" smtClean="0"/>
              <a:t>③</a:t>
            </a:r>
            <a:r>
              <a:rPr lang="en-US" altLang="ja-JP" dirty="0" smtClean="0"/>
              <a:t>Cell1_sol=1.0, Cell2_sol=1.0,Cell3_sol=0</a:t>
            </a:r>
          </a:p>
          <a:p>
            <a:r>
              <a:rPr kumimoji="1" lang="ja-JP" altLang="en-US" smtClean="0"/>
              <a:t>④</a:t>
            </a:r>
            <a:r>
              <a:rPr lang="en-US" altLang="ja-JP" dirty="0" smtClean="0"/>
              <a:t> Cell1_sol=0, Cell2_sol=0,Cell3_sol=0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2FBD6-AE65-44B4-A064-F4D001C2FDB7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 2015</a:t>
            </a:r>
            <a:endParaRPr kumimoji="1" lang="ja-JP" altLang="en-US"/>
          </a:p>
        </p:txBody>
      </p:sp>
      <p:sp>
        <p:nvSpPr>
          <p:cNvPr id="12" name="TextBox 8"/>
          <p:cNvSpPr txBox="1"/>
          <p:nvPr/>
        </p:nvSpPr>
        <p:spPr>
          <a:xfrm>
            <a:off x="3571868" y="4643446"/>
            <a:ext cx="18630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2000" dirty="0" smtClean="0"/>
              <a:t>2015</a:t>
            </a:r>
            <a:r>
              <a:rPr kumimoji="1" lang="ja-JP" altLang="en-US" sz="2000" dirty="0" smtClean="0"/>
              <a:t>年</a:t>
            </a:r>
            <a:r>
              <a:rPr kumimoji="1" lang="en-US" altLang="ja-JP" sz="2000" dirty="0" smtClean="0"/>
              <a:t>3</a:t>
            </a:r>
            <a:r>
              <a:rPr kumimoji="1" lang="ja-JP" altLang="en-US" sz="2000" dirty="0" smtClean="0"/>
              <a:t>月</a:t>
            </a:r>
            <a:r>
              <a:rPr kumimoji="1" lang="en-US" altLang="ja-JP" sz="2000" dirty="0" smtClean="0"/>
              <a:t>21</a:t>
            </a:r>
            <a:r>
              <a:rPr kumimoji="1" lang="ja-JP" altLang="en-US" sz="2000" dirty="0" smtClean="0"/>
              <a:t>日</a:t>
            </a:r>
            <a:endParaRPr kumimoji="1" lang="en-US" altLang="ja-JP" sz="2000" dirty="0" smtClean="0"/>
          </a:p>
        </p:txBody>
      </p:sp>
      <p:sp>
        <p:nvSpPr>
          <p:cNvPr id="13" name="正方形/長方形 12"/>
          <p:cNvSpPr/>
          <p:nvPr/>
        </p:nvSpPr>
        <p:spPr>
          <a:xfrm>
            <a:off x="3286116" y="5072074"/>
            <a:ext cx="2505814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dirty="0" smtClean="0"/>
              <a:t>マルツエレック株式会社</a:t>
            </a:r>
            <a:endParaRPr lang="ja-JP" altLang="en-US" dirty="0"/>
          </a:p>
        </p:txBody>
      </p:sp>
      <p:pic>
        <p:nvPicPr>
          <p:cNvPr id="14" name="図 13" descr="ロゴ (2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8926" y="5436452"/>
            <a:ext cx="3238690" cy="92150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00004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78564"/>
            <a:ext cx="9144000" cy="650087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95536" y="5157192"/>
            <a:ext cx="1495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2.6347074mA</a:t>
            </a:r>
            <a:endParaRPr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2FBD6-AE65-44B4-A064-F4D001C2FDB7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  <p:sp>
        <p:nvSpPr>
          <p:cNvPr id="6" name="Rectangle 5"/>
          <p:cNvSpPr/>
          <p:nvPr/>
        </p:nvSpPr>
        <p:spPr>
          <a:xfrm>
            <a:off x="467544" y="1268760"/>
            <a:ext cx="4155305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ja-JP" altLang="en-US" smtClean="0"/>
              <a:t>③</a:t>
            </a:r>
            <a:r>
              <a:rPr lang="en-US" altLang="ja-JP" dirty="0" smtClean="0"/>
              <a:t>Cell1_sol=1.0, Cell2_sol=1.0,Cell3_sol=0</a:t>
            </a:r>
            <a:endParaRPr lang="ja-JP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 2015</a:t>
            </a:r>
            <a:endParaRPr kumimoji="1" lang="ja-JP" altLang="en-US"/>
          </a:p>
        </p:txBody>
      </p:sp>
      <p:pic>
        <p:nvPicPr>
          <p:cNvPr id="8" name="Picture 7" descr="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740352" y="1124744"/>
            <a:ext cx="1190625" cy="4953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2FBD6-AE65-44B4-A064-F4D001C2FDB7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  <p:pic>
        <p:nvPicPr>
          <p:cNvPr id="5" name="Picture 4" descr="WS00007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577689"/>
            <a:ext cx="9144000" cy="570262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79512" y="1556792"/>
            <a:ext cx="3858749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ja-JP" altLang="en-US" smtClean="0"/>
              <a:t>④</a:t>
            </a:r>
            <a:r>
              <a:rPr lang="en-US" altLang="ja-JP" dirty="0" smtClean="0"/>
              <a:t> Cell1_sol=0, Cell2_sol=0,Cell3_sol=0</a:t>
            </a:r>
            <a:endParaRPr lang="ja-JP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 2015</a:t>
            </a:r>
            <a:endParaRPr kumimoji="1" lang="ja-JP" altLang="en-US"/>
          </a:p>
        </p:txBody>
      </p:sp>
      <p:pic>
        <p:nvPicPr>
          <p:cNvPr id="8" name="Picture 7" descr="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917879" y="53380"/>
            <a:ext cx="1190625" cy="4953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2FBD6-AE65-44B4-A064-F4D001C2FDB7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  <p:pic>
        <p:nvPicPr>
          <p:cNvPr id="5" name="Picture 4" descr="WS00007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577689"/>
            <a:ext cx="9144000" cy="570262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39552" y="1772816"/>
            <a:ext cx="3858749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ja-JP" altLang="en-US" smtClean="0"/>
              <a:t>④</a:t>
            </a:r>
            <a:r>
              <a:rPr lang="en-US" altLang="ja-JP" dirty="0" smtClean="0"/>
              <a:t> Cell1_sol=0, Cell2_sol=0,Cell3_sol=0</a:t>
            </a:r>
            <a:endParaRPr lang="ja-JP" altLang="en-US"/>
          </a:p>
        </p:txBody>
      </p:sp>
      <p:sp>
        <p:nvSpPr>
          <p:cNvPr id="7" name="TextBox 6"/>
          <p:cNvSpPr txBox="1"/>
          <p:nvPr/>
        </p:nvSpPr>
        <p:spPr>
          <a:xfrm>
            <a:off x="4427984" y="2924944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0</a:t>
            </a:r>
            <a:endParaRPr kumimoji="1" lang="ja-JP" altLang="en-US"/>
          </a:p>
        </p:txBody>
      </p:sp>
      <p:sp>
        <p:nvSpPr>
          <p:cNvPr id="8" name="TextBox 7"/>
          <p:cNvSpPr txBox="1"/>
          <p:nvPr/>
        </p:nvSpPr>
        <p:spPr>
          <a:xfrm>
            <a:off x="4427984" y="5219908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0</a:t>
            </a:r>
            <a:endParaRPr kumimoji="1" lang="ja-JP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 2015</a:t>
            </a:r>
            <a:endParaRPr kumimoji="1" lang="ja-JP" altLang="en-US"/>
          </a:p>
        </p:txBody>
      </p:sp>
      <p:pic>
        <p:nvPicPr>
          <p:cNvPr id="10" name="Picture 9" descr="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028384" y="27342"/>
            <a:ext cx="1080120" cy="44933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2FBD6-AE65-44B4-A064-F4D001C2FDB7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 2015</a:t>
            </a:r>
            <a:endParaRPr kumimoji="1" lang="ja-JP" altLang="en-US"/>
          </a:p>
        </p:txBody>
      </p:sp>
      <p:pic>
        <p:nvPicPr>
          <p:cNvPr id="10" name="Picture 9" descr="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28384" y="27342"/>
            <a:ext cx="1080120" cy="449330"/>
          </a:xfrm>
          <a:prstGeom prst="rect">
            <a:avLst/>
          </a:prstGeom>
        </p:spPr>
      </p:pic>
      <p:pic>
        <p:nvPicPr>
          <p:cNvPr id="11" name="Picture 10" descr="WS00007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99592" y="692696"/>
            <a:ext cx="4323291" cy="549818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79512" y="116632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 smtClean="0"/>
              <a:t>LTspice</a:t>
            </a:r>
            <a:r>
              <a:rPr kumimoji="1" lang="ja-JP" altLang="en-US" smtClean="0"/>
              <a:t>シミュレーションデータ</a:t>
            </a:r>
            <a:endParaRPr kumimoji="1" lang="ja-JP" altLang="en-US"/>
          </a:p>
        </p:txBody>
      </p:sp>
      <p:sp>
        <p:nvSpPr>
          <p:cNvPr id="13" name="Right Brace 12"/>
          <p:cNvSpPr/>
          <p:nvPr/>
        </p:nvSpPr>
        <p:spPr>
          <a:xfrm>
            <a:off x="3923928" y="1628800"/>
            <a:ext cx="72008" cy="165618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4067944" y="2204864"/>
            <a:ext cx="2518638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ja-JP" altLang="en-US" smtClean="0"/>
              <a:t>シミュレーションフォルダ</a:t>
            </a:r>
            <a:endParaRPr kumimoji="1" lang="ja-JP" altLang="en-US"/>
          </a:p>
        </p:txBody>
      </p:sp>
      <p:sp>
        <p:nvSpPr>
          <p:cNvPr id="15" name="Right Brace 14"/>
          <p:cNvSpPr/>
          <p:nvPr/>
        </p:nvSpPr>
        <p:spPr>
          <a:xfrm>
            <a:off x="3923928" y="3356992"/>
            <a:ext cx="72008" cy="259228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4139952" y="4437112"/>
            <a:ext cx="4443845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ja-JP" altLang="en-US" smtClean="0"/>
              <a:t>識別化した</a:t>
            </a:r>
            <a:r>
              <a:rPr kumimoji="1" lang="en-US" altLang="ja-JP" dirty="0" smtClean="0"/>
              <a:t>SPICE</a:t>
            </a:r>
            <a:r>
              <a:rPr kumimoji="1" lang="ja-JP" altLang="en-US" smtClean="0"/>
              <a:t>モデル及び回路図シンボル</a:t>
            </a:r>
            <a:endParaRPr kumimoji="1" lang="ja-JP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2FBD6-AE65-44B4-A064-F4D001C2FDB7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 2015</a:t>
            </a:r>
            <a:endParaRPr kumimoji="1" lang="ja-JP" altLang="en-US"/>
          </a:p>
        </p:txBody>
      </p:sp>
      <p:pic>
        <p:nvPicPr>
          <p:cNvPr id="10" name="Picture 9" descr="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28384" y="27342"/>
            <a:ext cx="1080120" cy="44933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79512" y="116632"/>
            <a:ext cx="7704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 smtClean="0"/>
              <a:t>LTspice</a:t>
            </a:r>
            <a:r>
              <a:rPr kumimoji="1" lang="ja-JP" altLang="en-US" smtClean="0"/>
              <a:t>シミュレーションデータ</a:t>
            </a:r>
            <a:r>
              <a:rPr lang="ja-JP" altLang="en-US" smtClean="0"/>
              <a:t>のシミュレーションフォルダについて</a:t>
            </a:r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683568" y="1214760"/>
            <a:ext cx="4392488" cy="1200329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ja-JP" altLang="en-US" smtClean="0"/>
              <a:t>①</a:t>
            </a:r>
            <a:r>
              <a:rPr lang="en-US" altLang="ja-JP" dirty="0" smtClean="0"/>
              <a:t>Cell1_sol=1.0, Cell2_sol=1.0,Cell3_sol=1.0</a:t>
            </a:r>
          </a:p>
          <a:p>
            <a:r>
              <a:rPr lang="ja-JP" altLang="en-US"/>
              <a:t>②</a:t>
            </a:r>
            <a:r>
              <a:rPr lang="en-US" altLang="ja-JP" dirty="0" smtClean="0"/>
              <a:t>Cell1_sol=1.0, Cell2_sol=0.5,Cell3_sol=0.1</a:t>
            </a:r>
          </a:p>
          <a:p>
            <a:r>
              <a:rPr lang="ja-JP" altLang="en-US" smtClean="0"/>
              <a:t>③</a:t>
            </a:r>
            <a:r>
              <a:rPr lang="en-US" altLang="ja-JP" dirty="0" smtClean="0"/>
              <a:t>Cell1_sol=1.0, Cell2_sol=1.0,Cell3_sol=0</a:t>
            </a:r>
          </a:p>
          <a:p>
            <a:r>
              <a:rPr kumimoji="1" lang="ja-JP" altLang="en-US" smtClean="0"/>
              <a:t>④</a:t>
            </a:r>
            <a:r>
              <a:rPr lang="en-US" altLang="ja-JP" dirty="0" smtClean="0"/>
              <a:t> Cell1_sol=0, Cell2_sol=0,Cell3_sol=0</a:t>
            </a:r>
            <a:endParaRPr kumimoji="1" lang="ja-JP" altLang="en-US"/>
          </a:p>
        </p:txBody>
      </p:sp>
      <p:graphicFrame>
        <p:nvGraphicFramePr>
          <p:cNvPr id="18" name="Table 17"/>
          <p:cNvGraphicFramePr>
            <a:graphicFrameLocks noGrp="1"/>
          </p:cNvGraphicFramePr>
          <p:nvPr/>
        </p:nvGraphicFramePr>
        <p:xfrm>
          <a:off x="683568" y="2798936"/>
          <a:ext cx="7848872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208"/>
                <a:gridCol w="597666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mtClean="0"/>
                        <a:t>日射量の状況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mtClean="0"/>
                        <a:t>シミュレーションフォルダ名称</a:t>
                      </a:r>
                      <a:endParaRPr kumimoji="1" lang="ja-JP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mtClean="0"/>
                        <a:t>①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Output_100</a:t>
                      </a:r>
                      <a:endParaRPr kumimoji="1" lang="ja-JP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mtClean="0"/>
                        <a:t>②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Output_50_30_10</a:t>
                      </a:r>
                      <a:endParaRPr kumimoji="1" lang="ja-JP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mtClean="0"/>
                        <a:t>③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Output_50_30_0</a:t>
                      </a:r>
                      <a:endParaRPr kumimoji="1" lang="ja-JP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mtClean="0"/>
                        <a:t>④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Output_0_0_0</a:t>
                      </a:r>
                      <a:endParaRPr kumimoji="1" lang="ja-JP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2FBD6-AE65-44B4-A064-F4D001C2FDB7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 2015</a:t>
            </a:r>
            <a:endParaRPr kumimoji="1" lang="ja-JP" altLang="en-US"/>
          </a:p>
        </p:txBody>
      </p:sp>
      <p:pic>
        <p:nvPicPr>
          <p:cNvPr id="8" name="Picture 7" descr="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12360" y="116632"/>
            <a:ext cx="1190625" cy="4953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755576" y="692696"/>
            <a:ext cx="68407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mtClean="0"/>
              <a:t>太陽電池</a:t>
            </a:r>
            <a:r>
              <a:rPr lang="en-US" altLang="ja-JP" dirty="0" smtClean="0"/>
              <a:t>3</a:t>
            </a:r>
            <a:r>
              <a:rPr lang="ja-JP" altLang="en-US" smtClean="0"/>
              <a:t>枚を直列接続して、</a:t>
            </a:r>
            <a:r>
              <a:rPr lang="en-US" altLang="ja-JP" dirty="0" err="1" smtClean="0"/>
              <a:t>LTspice</a:t>
            </a:r>
            <a:r>
              <a:rPr lang="ja-JP" altLang="en-US" smtClean="0"/>
              <a:t>を活用し、日射量の影響を考慮</a:t>
            </a:r>
            <a:endParaRPr lang="en-US" altLang="ja-JP" dirty="0" smtClean="0"/>
          </a:p>
          <a:p>
            <a:r>
              <a:rPr kumimoji="1" lang="ja-JP" altLang="en-US" smtClean="0"/>
              <a:t>して、シミュレーションを行ってみます。</a:t>
            </a:r>
            <a:endParaRPr kumimoji="1" lang="en-US" altLang="ja-JP" dirty="0" smtClean="0"/>
          </a:p>
          <a:p>
            <a:endParaRPr lang="en-US" altLang="ja-JP" dirty="0" smtClean="0"/>
          </a:p>
          <a:p>
            <a:r>
              <a:rPr kumimoji="1" lang="en-US" altLang="ja-JP" dirty="0" smtClean="0"/>
              <a:t>4</a:t>
            </a:r>
            <a:r>
              <a:rPr kumimoji="1" lang="ja-JP" altLang="en-US" smtClean="0"/>
              <a:t>つのケースで出力特性シミュレーションを行います。</a:t>
            </a:r>
            <a:endParaRPr kumimoji="1" lang="ja-JP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2123728" y="2204864"/>
            <a:ext cx="4392488" cy="1200329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ja-JP" altLang="en-US" smtClean="0"/>
              <a:t>①</a:t>
            </a:r>
            <a:r>
              <a:rPr lang="en-US" altLang="ja-JP" dirty="0" smtClean="0"/>
              <a:t>Cell1_sol=1.0, Cell2_sol=1.0,Cell3_sol=1.0</a:t>
            </a:r>
          </a:p>
          <a:p>
            <a:r>
              <a:rPr lang="ja-JP" altLang="en-US"/>
              <a:t>②</a:t>
            </a:r>
            <a:r>
              <a:rPr lang="en-US" altLang="ja-JP" dirty="0" smtClean="0"/>
              <a:t>Cell1_sol=1.0, Cell2_sol=0.5,Cell3_sol=0.1</a:t>
            </a:r>
          </a:p>
          <a:p>
            <a:r>
              <a:rPr lang="ja-JP" altLang="en-US" smtClean="0"/>
              <a:t>③</a:t>
            </a:r>
            <a:r>
              <a:rPr lang="en-US" altLang="ja-JP" dirty="0" smtClean="0"/>
              <a:t>Cell1_sol=1.0, Cell2_sol=1.0,Cell3_sol=0</a:t>
            </a:r>
          </a:p>
          <a:p>
            <a:r>
              <a:rPr kumimoji="1" lang="ja-JP" altLang="en-US" smtClean="0"/>
              <a:t>④</a:t>
            </a:r>
            <a:r>
              <a:rPr lang="en-US" altLang="ja-JP" dirty="0" smtClean="0"/>
              <a:t> Cell1_sol=0, Cell2_sol=0,Cell3_sol=0</a:t>
            </a:r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827584" y="4077072"/>
            <a:ext cx="43204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mtClean="0"/>
              <a:t>準備すること</a:t>
            </a:r>
            <a:endParaRPr lang="en-US" altLang="ja-JP" dirty="0" smtClean="0"/>
          </a:p>
          <a:p>
            <a:endParaRPr kumimoji="1" lang="en-US" altLang="ja-JP" dirty="0" smtClean="0"/>
          </a:p>
          <a:p>
            <a:r>
              <a:rPr lang="en-US" altLang="ja-JP" dirty="0" smtClean="0"/>
              <a:t>3</a:t>
            </a:r>
            <a:r>
              <a:rPr lang="ja-JP" altLang="en-US" smtClean="0"/>
              <a:t>つの太陽電池の</a:t>
            </a:r>
            <a:r>
              <a:rPr lang="en-US" altLang="ja-JP" dirty="0" smtClean="0"/>
              <a:t>SPICE</a:t>
            </a:r>
            <a:r>
              <a:rPr lang="ja-JP" altLang="en-US" smtClean="0"/>
              <a:t>モデル及び回路図シンボルについて識別化する必要が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smtClean="0"/>
              <a:t>あります。</a:t>
            </a:r>
            <a:endParaRPr kumimoji="1" lang="en-US" altLang="ja-JP" dirty="0" smtClean="0"/>
          </a:p>
        </p:txBody>
      </p:sp>
      <p:pic>
        <p:nvPicPr>
          <p:cNvPr id="18" name="Picture 17" descr="WS000073.JPG"/>
          <p:cNvPicPr>
            <a:picLocks noChangeAspect="1"/>
          </p:cNvPicPr>
          <p:nvPr/>
        </p:nvPicPr>
        <p:blipFill>
          <a:blip r:embed="rId4" cstate="print"/>
          <a:srcRect l="41943" t="47888" r="28516" b="4598"/>
          <a:stretch>
            <a:fillRect/>
          </a:stretch>
        </p:blipFill>
        <p:spPr>
          <a:xfrm>
            <a:off x="6300192" y="3789040"/>
            <a:ext cx="1232137" cy="2520280"/>
          </a:xfrm>
          <a:prstGeom prst="rect">
            <a:avLst/>
          </a:prstGeom>
        </p:spPr>
      </p:pic>
      <p:sp>
        <p:nvSpPr>
          <p:cNvPr id="19" name="Right Arrow 18"/>
          <p:cNvSpPr/>
          <p:nvPr/>
        </p:nvSpPr>
        <p:spPr>
          <a:xfrm>
            <a:off x="5364088" y="4725144"/>
            <a:ext cx="720080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2FBD6-AE65-44B4-A064-F4D001C2FDB7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539552" y="548680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Sol</a:t>
            </a:r>
            <a:r>
              <a:rPr lang="ja-JP" altLang="en-US" smtClean="0"/>
              <a:t>の状態は、電流源の値で表現する</a:t>
            </a:r>
            <a:endParaRPr kumimoji="1" lang="ja-JP" altLang="en-US"/>
          </a:p>
        </p:txBody>
      </p:sp>
      <p:sp>
        <p:nvSpPr>
          <p:cNvPr id="11" name="Rectangle 10"/>
          <p:cNvSpPr/>
          <p:nvPr/>
        </p:nvSpPr>
        <p:spPr>
          <a:xfrm>
            <a:off x="827584" y="119675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ja-JP" dirty="0" smtClean="0"/>
              <a:t>.SUBCKT HEM125PA_01 Plus Minus</a:t>
            </a:r>
          </a:p>
          <a:p>
            <a:r>
              <a:rPr lang="en-US" altLang="ja-JP" dirty="0" smtClean="0"/>
              <a:t>R_RS1 N00A Plus 500.3637m</a:t>
            </a:r>
          </a:p>
          <a:p>
            <a:r>
              <a:rPr lang="en-US" altLang="ja-JP" dirty="0" smtClean="0"/>
              <a:t>R_Rsh1 Minus N00A  193.200k</a:t>
            </a:r>
          </a:p>
          <a:p>
            <a:r>
              <a:rPr lang="en-US" altLang="ja-JP" dirty="0" smtClean="0"/>
              <a:t>D_D1 N00A Minus DIODE_HEM125PA</a:t>
            </a:r>
          </a:p>
          <a:p>
            <a:r>
              <a:rPr lang="en-US" altLang="ja-JP" dirty="0" smtClean="0"/>
              <a:t>I_I1 Minus N00A DC  0.66001</a:t>
            </a:r>
          </a:p>
          <a:p>
            <a:r>
              <a:rPr lang="en-US" altLang="ja-JP" dirty="0" smtClean="0"/>
              <a:t>.Model DIODE_HEM125PA D</a:t>
            </a:r>
          </a:p>
          <a:p>
            <a:r>
              <a:rPr lang="en-US" altLang="ja-JP" dirty="0" smtClean="0"/>
              <a:t>+ IS=52.4058u</a:t>
            </a:r>
          </a:p>
          <a:p>
            <a:r>
              <a:rPr lang="en-US" altLang="ja-JP" dirty="0" smtClean="0"/>
              <a:t>+ N=1.1374k</a:t>
            </a:r>
          </a:p>
          <a:p>
            <a:r>
              <a:rPr lang="en-US" altLang="ja-JP" dirty="0" smtClean="0"/>
              <a:t>+ RS=300.5273m</a:t>
            </a:r>
          </a:p>
          <a:p>
            <a:r>
              <a:rPr lang="en-US" altLang="ja-JP" dirty="0" smtClean="0"/>
              <a:t>+ IKF=0</a:t>
            </a:r>
          </a:p>
          <a:p>
            <a:r>
              <a:rPr lang="en-US" altLang="ja-JP" dirty="0" smtClean="0"/>
              <a:t>.ENDS</a:t>
            </a:r>
            <a:endParaRPr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539552" y="4365104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mtClean="0"/>
              <a:t>太陽電池の</a:t>
            </a:r>
            <a:r>
              <a:rPr lang="en-US" altLang="ja-JP" dirty="0" smtClean="0"/>
              <a:t>SPICE</a:t>
            </a:r>
            <a:r>
              <a:rPr lang="ja-JP" altLang="en-US" smtClean="0"/>
              <a:t>モデルのネットリスト</a:t>
            </a:r>
            <a:endParaRPr kumimoji="1" lang="ja-JP" altLang="en-US"/>
          </a:p>
        </p:txBody>
      </p:sp>
      <p:sp>
        <p:nvSpPr>
          <p:cNvPr id="13" name="Rectangle 12"/>
          <p:cNvSpPr/>
          <p:nvPr/>
        </p:nvSpPr>
        <p:spPr>
          <a:xfrm>
            <a:off x="683568" y="5013176"/>
            <a:ext cx="360226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I_I1 Minus N00A DC  </a:t>
            </a:r>
            <a:r>
              <a:rPr lang="en-US" altLang="ja-JP" dirty="0" smtClean="0">
                <a:solidFill>
                  <a:srgbClr val="FF0000"/>
                </a:solidFill>
              </a:rPr>
              <a:t>0.66001</a:t>
            </a:r>
          </a:p>
          <a:p>
            <a:r>
              <a:rPr lang="ja-JP" altLang="en-US" smtClean="0"/>
              <a:t>上記の値を</a:t>
            </a:r>
            <a:r>
              <a:rPr lang="en-US" altLang="ja-JP" dirty="0" smtClean="0"/>
              <a:t>sol</a:t>
            </a:r>
            <a:r>
              <a:rPr lang="ja-JP" altLang="en-US" smtClean="0"/>
              <a:t>によって、変化させる</a:t>
            </a:r>
            <a:endParaRPr lang="en-US" altLang="ja-JP" dirty="0" smtClean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 2015</a:t>
            </a:r>
            <a:endParaRPr kumimoji="1" lang="ja-JP" altLang="en-US"/>
          </a:p>
        </p:txBody>
      </p:sp>
      <p:pic>
        <p:nvPicPr>
          <p:cNvPr id="8" name="Picture 7" descr="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12360" y="116632"/>
            <a:ext cx="1190625" cy="4953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2FBD6-AE65-44B4-A064-F4D001C2FDB7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539552" y="548680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Sol</a:t>
            </a:r>
            <a:r>
              <a:rPr lang="ja-JP" altLang="en-US" smtClean="0"/>
              <a:t>の状態と</a:t>
            </a:r>
            <a:r>
              <a:rPr lang="en-US" altLang="ja-JP" dirty="0" smtClean="0"/>
              <a:t>I_I1</a:t>
            </a:r>
            <a:r>
              <a:rPr lang="ja-JP" altLang="en-US" smtClean="0"/>
              <a:t>の値の関係</a:t>
            </a:r>
            <a:endParaRPr kumimoji="1" lang="ja-JP" alt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683569" y="1397000"/>
          <a:ext cx="756083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6303"/>
                <a:gridCol w="2513660"/>
                <a:gridCol w="231087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mtClean="0"/>
                        <a:t>日射量値</a:t>
                      </a:r>
                      <a:r>
                        <a:rPr kumimoji="1" lang="en-US" altLang="ja-JP" dirty="0" smtClean="0"/>
                        <a:t>[W/m^2]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Sol</a:t>
                      </a:r>
                      <a:r>
                        <a:rPr kumimoji="1" lang="ja-JP" altLang="en-US" smtClean="0"/>
                        <a:t>の値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I_I1</a:t>
                      </a:r>
                      <a:r>
                        <a:rPr kumimoji="1" lang="ja-JP" altLang="en-US" smtClean="0"/>
                        <a:t>の値</a:t>
                      </a:r>
                      <a:endParaRPr kumimoji="1" lang="ja-JP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1000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1.0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0.66001</a:t>
                      </a:r>
                      <a:endParaRPr kumimoji="1" lang="ja-JP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500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0.5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0.330005</a:t>
                      </a:r>
                      <a:endParaRPr kumimoji="1" lang="ja-JP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300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0.3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0.198003</a:t>
                      </a:r>
                      <a:endParaRPr kumimoji="1" lang="ja-JP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0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0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0</a:t>
                      </a:r>
                      <a:endParaRPr kumimoji="1" lang="ja-JP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755576" y="4221088"/>
            <a:ext cx="360226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I_I1 Minus N00A DC  </a:t>
            </a:r>
            <a:r>
              <a:rPr lang="en-US" altLang="ja-JP" dirty="0" smtClean="0">
                <a:solidFill>
                  <a:srgbClr val="FF0000"/>
                </a:solidFill>
              </a:rPr>
              <a:t>0.66001</a:t>
            </a:r>
          </a:p>
          <a:p>
            <a:r>
              <a:rPr lang="ja-JP" altLang="en-US" smtClean="0"/>
              <a:t>上記の値を</a:t>
            </a:r>
            <a:r>
              <a:rPr lang="en-US" altLang="ja-JP" dirty="0" smtClean="0"/>
              <a:t>sol</a:t>
            </a:r>
            <a:r>
              <a:rPr lang="ja-JP" altLang="en-US" smtClean="0"/>
              <a:t>によって、変化させる</a:t>
            </a:r>
            <a:endParaRPr lang="en-US" altLang="ja-JP" dirty="0" smtClean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 2015</a:t>
            </a:r>
            <a:endParaRPr kumimoji="1" lang="ja-JP" altLang="en-US"/>
          </a:p>
        </p:txBody>
      </p:sp>
      <p:pic>
        <p:nvPicPr>
          <p:cNvPr id="11" name="Picture 10" descr="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12360" y="116632"/>
            <a:ext cx="1190625" cy="4953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S00003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78564"/>
            <a:ext cx="9144000" cy="6500872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2FBD6-AE65-44B4-A064-F4D001C2FDB7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  <p:sp>
        <p:nvSpPr>
          <p:cNvPr id="7" name="Rectangle 6"/>
          <p:cNvSpPr/>
          <p:nvPr/>
        </p:nvSpPr>
        <p:spPr>
          <a:xfrm>
            <a:off x="179512" y="1124744"/>
            <a:ext cx="4330032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ja-JP" altLang="en-US" smtClean="0"/>
              <a:t>①</a:t>
            </a:r>
            <a:r>
              <a:rPr lang="en-US" altLang="ja-JP" dirty="0" smtClean="0"/>
              <a:t>Cell1_sol=1.0, Cell2_sol=1.0,Cell3_sol=1.0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 2015</a:t>
            </a:r>
            <a:endParaRPr kumimoji="1" lang="ja-JP" altLang="en-US"/>
          </a:p>
        </p:txBody>
      </p:sp>
      <p:pic>
        <p:nvPicPr>
          <p:cNvPr id="9" name="Picture 8" descr="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740352" y="1052736"/>
            <a:ext cx="1190625" cy="4953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00002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78564"/>
            <a:ext cx="9144000" cy="650087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67544" y="3789040"/>
            <a:ext cx="1495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660.00772mA</a:t>
            </a:r>
            <a:endParaRPr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2FBD6-AE65-44B4-A064-F4D001C2FDB7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  <p:sp>
        <p:nvSpPr>
          <p:cNvPr id="6" name="Rectangle 5"/>
          <p:cNvSpPr/>
          <p:nvPr/>
        </p:nvSpPr>
        <p:spPr>
          <a:xfrm>
            <a:off x="467544" y="1268760"/>
            <a:ext cx="4330032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ja-JP" altLang="en-US" smtClean="0"/>
              <a:t>①</a:t>
            </a:r>
            <a:r>
              <a:rPr lang="en-US" altLang="ja-JP" dirty="0" smtClean="0"/>
              <a:t>Cell1_sol=1.0, Cell2_sol=1.0,Cell3_sol=1.0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 2015</a:t>
            </a:r>
            <a:endParaRPr kumimoji="1" lang="ja-JP" altLang="en-US"/>
          </a:p>
        </p:txBody>
      </p:sp>
      <p:pic>
        <p:nvPicPr>
          <p:cNvPr id="8" name="Picture 7" descr="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668344" y="1196752"/>
            <a:ext cx="1190625" cy="4953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00003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78564"/>
            <a:ext cx="9144000" cy="650087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2FBD6-AE65-44B4-A064-F4D001C2FDB7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  <p:sp>
        <p:nvSpPr>
          <p:cNvPr id="5" name="Rectangle 4"/>
          <p:cNvSpPr/>
          <p:nvPr/>
        </p:nvSpPr>
        <p:spPr>
          <a:xfrm>
            <a:off x="179512" y="1124744"/>
            <a:ext cx="4330032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ja-JP" altLang="en-US" smtClean="0"/>
              <a:t>②</a:t>
            </a:r>
            <a:r>
              <a:rPr lang="en-US" altLang="ja-JP" dirty="0" smtClean="0"/>
              <a:t>Cell1_sol=1.0, Cell2_sol=0.5,Cell3_sol=0.1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 2015</a:t>
            </a:r>
            <a:endParaRPr kumimoji="1" lang="ja-JP" altLang="en-US"/>
          </a:p>
        </p:txBody>
      </p:sp>
      <p:pic>
        <p:nvPicPr>
          <p:cNvPr id="7" name="Picture 6" descr="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812360" y="1124744"/>
            <a:ext cx="1190625" cy="4953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00003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78564"/>
            <a:ext cx="9144000" cy="650087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67544" y="4077072"/>
            <a:ext cx="1495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68.537571mA</a:t>
            </a:r>
            <a:endParaRPr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2FBD6-AE65-44B4-A064-F4D001C2FDB7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  <p:sp>
        <p:nvSpPr>
          <p:cNvPr id="6" name="Rectangle 5"/>
          <p:cNvSpPr/>
          <p:nvPr/>
        </p:nvSpPr>
        <p:spPr>
          <a:xfrm>
            <a:off x="467544" y="1268760"/>
            <a:ext cx="4330032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ja-JP" altLang="en-US" smtClean="0"/>
              <a:t>②</a:t>
            </a:r>
            <a:r>
              <a:rPr lang="en-US" altLang="ja-JP" dirty="0" smtClean="0"/>
              <a:t>Cell1_sol=1.0, Cell2_sol=0.5,Cell3_sol=0.1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 2015</a:t>
            </a:r>
            <a:endParaRPr kumimoji="1" lang="ja-JP" altLang="en-US"/>
          </a:p>
        </p:txBody>
      </p:sp>
      <p:pic>
        <p:nvPicPr>
          <p:cNvPr id="8" name="Picture 7" descr="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740352" y="1196752"/>
            <a:ext cx="1190625" cy="4953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00004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78564"/>
            <a:ext cx="9144000" cy="650087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2FBD6-AE65-44B4-A064-F4D001C2FDB7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  <p:sp>
        <p:nvSpPr>
          <p:cNvPr id="5" name="Rectangle 4"/>
          <p:cNvSpPr/>
          <p:nvPr/>
        </p:nvSpPr>
        <p:spPr>
          <a:xfrm>
            <a:off x="179512" y="1124744"/>
            <a:ext cx="4155305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ja-JP" altLang="en-US" smtClean="0"/>
              <a:t>③</a:t>
            </a:r>
            <a:r>
              <a:rPr lang="en-US" altLang="ja-JP" dirty="0" smtClean="0"/>
              <a:t>Cell1_sol=1.0, Cell2_sol=1.0,Cell3_sol=0</a:t>
            </a:r>
            <a:endParaRPr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 2015</a:t>
            </a:r>
            <a:endParaRPr kumimoji="1" lang="ja-JP" altLang="en-US"/>
          </a:p>
        </p:txBody>
      </p:sp>
      <p:pic>
        <p:nvPicPr>
          <p:cNvPr id="7" name="Picture 6" descr="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812360" y="1052736"/>
            <a:ext cx="1190625" cy="4953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Words>632</Words>
  <Application>Microsoft Office PowerPoint</Application>
  <PresentationFormat>画面に合わせる (4:3)</PresentationFormat>
  <Paragraphs>125</Paragraphs>
  <Slides>14</Slides>
  <Notes>14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14</vt:i4>
      </vt:variant>
    </vt:vector>
  </HeadingPairs>
  <TitlesOfParts>
    <vt:vector size="15" baseType="lpstr">
      <vt:lpstr>Office Theme</vt:lpstr>
      <vt:lpstr>スライド 1</vt:lpstr>
      <vt:lpstr>スライド 2</vt:lpstr>
      <vt:lpstr>スライド 3</vt:lpstr>
      <vt:lpstr>スライド 4</vt:lpstr>
      <vt:lpstr>スライド 5</vt:lpstr>
      <vt:lpstr>スライド 6</vt:lpstr>
      <vt:lpstr>スライド 7</vt:lpstr>
      <vt:lpstr>スライド 8</vt:lpstr>
      <vt:lpstr>スライド 9</vt:lpstr>
      <vt:lpstr>スライド 10</vt:lpstr>
      <vt:lpstr>スライド 11</vt:lpstr>
      <vt:lpstr>スライド 12</vt:lpstr>
      <vt:lpstr>スライド 13</vt:lpstr>
      <vt:lpstr>スライド 14</vt:lpstr>
    </vt:vector>
  </TitlesOfParts>
  <Company>Siam Bee Technologies Co.,Ltd.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堀米　毅</dc:creator>
  <cp:lastModifiedBy>bt</cp:lastModifiedBy>
  <cp:revision>22</cp:revision>
  <dcterms:created xsi:type="dcterms:W3CDTF">2015-03-18T04:43:58Z</dcterms:created>
  <dcterms:modified xsi:type="dcterms:W3CDTF">2015-03-20T06:27:38Z</dcterms:modified>
</cp:coreProperties>
</file>