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321" r:id="rId3"/>
    <p:sldId id="330" r:id="rId4"/>
    <p:sldId id="332" r:id="rId5"/>
    <p:sldId id="322" r:id="rId6"/>
    <p:sldId id="331" r:id="rId7"/>
    <p:sldId id="333" r:id="rId8"/>
    <p:sldId id="323" r:id="rId9"/>
    <p:sldId id="334" r:id="rId10"/>
    <p:sldId id="335" r:id="rId11"/>
    <p:sldId id="336" r:id="rId12"/>
    <p:sldId id="337" r:id="rId13"/>
    <p:sldId id="328" r:id="rId14"/>
    <p:sldId id="329" r:id="rId15"/>
    <p:sldId id="338" r:id="rId16"/>
    <p:sldId id="339" r:id="rId17"/>
    <p:sldId id="340" r:id="rId18"/>
    <p:sldId id="341" r:id="rId19"/>
  </p:sldIdLst>
  <p:sldSz cx="9144000" cy="6858000" type="screen4x3"/>
  <p:notesSz cx="6742113" cy="987266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9525" y="0"/>
            <a:ext cx="29210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C8743-65EF-4817-BE24-0A102BBEE29F}" type="datetimeFigureOut">
              <a:rPr kumimoji="1" lang="ja-JP" altLang="en-US" smtClean="0"/>
              <a:pPr/>
              <a:t>2014/12/23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210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9525" y="9377363"/>
            <a:ext cx="29210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71FE9-EC17-4D47-8E65-A36022B9534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306732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3" cy="493633"/>
          </a:xfrm>
          <a:prstGeom prst="rect">
            <a:avLst/>
          </a:prstGeom>
        </p:spPr>
        <p:txBody>
          <a:bodyPr vert="horz" lIns="94348" tIns="47174" rIns="94348" bIns="47174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8970" y="0"/>
            <a:ext cx="2921583" cy="493633"/>
          </a:xfrm>
          <a:prstGeom prst="rect">
            <a:avLst/>
          </a:prstGeom>
        </p:spPr>
        <p:txBody>
          <a:bodyPr vert="horz" lIns="94348" tIns="47174" rIns="94348" bIns="47174" rtlCol="0"/>
          <a:lstStyle>
            <a:lvl1pPr algn="r">
              <a:defRPr sz="1200"/>
            </a:lvl1pPr>
          </a:lstStyle>
          <a:p>
            <a:fld id="{C3AD8751-E5DD-4C59-B7FC-39A81B7C118B}" type="datetimeFigureOut">
              <a:rPr kumimoji="1" lang="ja-JP" altLang="en-US" smtClean="0"/>
              <a:pPr/>
              <a:t>2014/12/23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348" tIns="47174" rIns="94348" bIns="47174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4212" y="4689516"/>
            <a:ext cx="5393690" cy="4442698"/>
          </a:xfrm>
          <a:prstGeom prst="rect">
            <a:avLst/>
          </a:prstGeom>
        </p:spPr>
        <p:txBody>
          <a:bodyPr vert="horz" lIns="94348" tIns="47174" rIns="94348" bIns="47174" rtlCol="0">
            <a:normAutofit/>
          </a:bodyPr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21583" cy="493633"/>
          </a:xfrm>
          <a:prstGeom prst="rect">
            <a:avLst/>
          </a:prstGeom>
        </p:spPr>
        <p:txBody>
          <a:bodyPr vert="horz" lIns="94348" tIns="47174" rIns="94348" bIns="47174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8970" y="9377317"/>
            <a:ext cx="2921583" cy="493633"/>
          </a:xfrm>
          <a:prstGeom prst="rect">
            <a:avLst/>
          </a:prstGeom>
        </p:spPr>
        <p:txBody>
          <a:bodyPr vert="horz" lIns="94348" tIns="47174" rIns="94348" bIns="47174" rtlCol="0" anchor="b"/>
          <a:lstStyle>
            <a:lvl1pPr algn="r">
              <a:defRPr sz="1200"/>
            </a:lvl1pPr>
          </a:lstStyle>
          <a:p>
            <a:fld id="{E712D422-4BB3-4916-A29A-783ECA2E9A3A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7290641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2D422-4BB3-4916-A29A-783ECA2E9A3A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9E2B52-71E7-4A51-AAC6-559F48A114F6}" type="slidenum">
              <a:rPr lang="ja-JP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ja-JP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9E2B52-71E7-4A51-AAC6-559F48A114F6}" type="slidenum">
              <a:rPr lang="ja-JP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ja-JP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9E2B52-71E7-4A51-AAC6-559F48A114F6}" type="slidenum">
              <a:rPr lang="ja-JP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ja-JP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EE715-D231-4786-960F-86CAAAE46128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B4A7C-FDAC-480D-A654-1C347CE63A1C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2D422-4BB3-4916-A29A-783ECA2E9A3A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2D422-4BB3-4916-A29A-783ECA2E9A3A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2D422-4BB3-4916-A29A-783ECA2E9A3A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2D422-4BB3-4916-A29A-783ECA2E9A3A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33A960-18CC-4B50-A630-464FFBDA428C}" type="slidenum">
              <a:rPr lang="ja-JP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ja-JP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33A960-18CC-4B50-A630-464FFBDA428C}" type="slidenum">
              <a:rPr lang="ja-JP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ja-JP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33A960-18CC-4B50-A630-464FFBDA428C}" type="slidenum">
              <a:rPr lang="ja-JP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ja-JP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29300D-BBBB-48E4-BD45-3D74C75D7770}" type="slidenum">
              <a:rPr lang="ja-JP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ja-JP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29300D-BBBB-48E4-BD45-3D74C75D7770}" type="slidenum">
              <a:rPr lang="ja-JP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ja-JP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29300D-BBBB-48E4-BD45-3D74C75D7770}" type="slidenum">
              <a:rPr lang="ja-JP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ja-JP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9E2B52-71E7-4A51-AAC6-559F48A114F6}" type="slidenum">
              <a:rPr lang="ja-JP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ja-JP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9E2B52-71E7-4A51-AAC6-559F48A114F6}" type="slidenum">
              <a:rPr lang="ja-JP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ja-JP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smtClean="0"/>
              <a:t>Click to edit Master subtitle style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4/17/2013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Copyright(C) MARUTSU ELEC CO. LTD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F717A-D371-4227-A78B-2C4EEC9FCAD7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4/17/2013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Copyright(C) MARUTSU ELEC CO. LTD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F717A-D371-4227-A78B-2C4EEC9FCAD7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4/17/2013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Copyright(C) MARUTSU ELEC CO. LTD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F717A-D371-4227-A78B-2C4EEC9FCAD7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4/17/2013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Copyright(C) MARUTSU ELEC CO. LTD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F717A-D371-4227-A78B-2C4EEC9FCAD7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4/17/2013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Copyright(C) MARUTSU ELEC CO. LTD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F717A-D371-4227-A78B-2C4EEC9FCAD7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4/17/2013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Copyright(C) MARUTSU ELEC CO. LTD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F717A-D371-4227-A78B-2C4EEC9FCAD7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4/17/2013</a:t>
            </a:r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Copyright(C) MARUTSU ELEC CO. LTD</a:t>
            </a:r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F717A-D371-4227-A78B-2C4EEC9FCAD7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4/17/2013</a:t>
            </a:r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Copyright(C) MARUTSU ELEC CO. LTD</a:t>
            </a: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F717A-D371-4227-A78B-2C4EEC9FCAD7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4/17/2013</a:t>
            </a:r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Copyright(C) MARUTSU ELEC CO. LTD</a:t>
            </a:r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F717A-D371-4227-A78B-2C4EEC9FCAD7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4/17/2013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Copyright(C) MARUTSU ELEC CO. LTD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F717A-D371-4227-A78B-2C4EEC9FCAD7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4/17/2013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Copyright(C) MARUTSU ELEC CO. LTD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F717A-D371-4227-A78B-2C4EEC9FCAD7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smtClean="0"/>
              <a:t>4/17/2013</a:t>
            </a:r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smtClean="0"/>
              <a:t>Copyright(C) MARUTSU ELEC CO. LTD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F717A-D371-4227-A78B-2C4EEC9FCAD7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28794" y="1500174"/>
            <a:ext cx="5156076" cy="286232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ja-JP" sz="2000" dirty="0" smtClean="0"/>
              <a:t>1.</a:t>
            </a:r>
            <a:r>
              <a:rPr lang="ja-JP" altLang="en-US" sz="2000" dirty="0" smtClean="0"/>
              <a:t>太陽電池の</a:t>
            </a:r>
            <a:r>
              <a:rPr lang="en-US" altLang="ja-JP" sz="2000" dirty="0" smtClean="0"/>
              <a:t>SPICE</a:t>
            </a:r>
            <a:r>
              <a:rPr lang="ja-JP" altLang="en-US" sz="2000" dirty="0" smtClean="0"/>
              <a:t>モデルの等価回路図</a:t>
            </a:r>
            <a:endParaRPr lang="en-US" altLang="ja-JP" sz="2000" dirty="0" smtClean="0"/>
          </a:p>
          <a:p>
            <a:r>
              <a:rPr lang="en-US" altLang="ja-JP" sz="2000" b="1" dirty="0" smtClean="0"/>
              <a:t>*PART NUMBER: HEM125PA</a:t>
            </a:r>
            <a:endParaRPr lang="ja-JP" altLang="ja-JP" sz="2000" dirty="0" smtClean="0"/>
          </a:p>
          <a:p>
            <a:r>
              <a:rPr lang="en-US" altLang="ja-JP" sz="2000" b="1" dirty="0" smtClean="0"/>
              <a:t>*MANUFACTURER: HONDA</a:t>
            </a:r>
            <a:endParaRPr lang="ja-JP" altLang="ja-JP" sz="2000" dirty="0" smtClean="0"/>
          </a:p>
          <a:p>
            <a:r>
              <a:rPr lang="en-US" altLang="ja-JP" sz="2000" dirty="0" smtClean="0"/>
              <a:t>2.</a:t>
            </a:r>
            <a:r>
              <a:rPr lang="ja-JP" altLang="en-US" sz="2000" dirty="0" smtClean="0"/>
              <a:t>太陽電池の出力特性シミュレーション</a:t>
            </a:r>
            <a:br>
              <a:rPr lang="ja-JP" altLang="en-US" sz="2000" dirty="0" smtClean="0"/>
            </a:br>
            <a:r>
              <a:rPr lang="en-US" altLang="ja-JP" sz="2000" dirty="0" smtClean="0"/>
              <a:t>3.</a:t>
            </a:r>
            <a:r>
              <a:rPr lang="ja-JP" altLang="en-US" sz="2000" dirty="0" smtClean="0"/>
              <a:t>太陽光システム全体シミュレーション</a:t>
            </a:r>
            <a:br>
              <a:rPr lang="ja-JP" altLang="en-US" sz="2000" dirty="0" smtClean="0"/>
            </a:br>
            <a:r>
              <a:rPr lang="ja-JP" altLang="en-US" sz="2000" dirty="0" smtClean="0"/>
              <a:t>　</a:t>
            </a:r>
            <a:r>
              <a:rPr lang="en-US" altLang="ja-JP" sz="2000" dirty="0" smtClean="0"/>
              <a:t>3.1 </a:t>
            </a:r>
            <a:r>
              <a:rPr lang="ja-JP" altLang="en-US" sz="2000" dirty="0" smtClean="0"/>
              <a:t>直列接続</a:t>
            </a:r>
            <a:br>
              <a:rPr lang="ja-JP" altLang="en-US" sz="2000" dirty="0" smtClean="0"/>
            </a:br>
            <a:r>
              <a:rPr lang="ja-JP" altLang="en-US" sz="2000" dirty="0" smtClean="0"/>
              <a:t>　</a:t>
            </a:r>
            <a:r>
              <a:rPr lang="en-US" altLang="ja-JP" sz="2000" dirty="0" smtClean="0"/>
              <a:t>3.2 </a:t>
            </a:r>
            <a:r>
              <a:rPr lang="ja-JP" altLang="en-US" sz="2000" dirty="0" smtClean="0"/>
              <a:t>並列接続</a:t>
            </a:r>
            <a:endParaRPr lang="en-US" altLang="ja-JP" sz="2000" dirty="0" smtClean="0"/>
          </a:p>
          <a:p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4.</a:t>
            </a:r>
            <a:r>
              <a:rPr lang="ja-JP" altLang="en-US" sz="2000" dirty="0" smtClean="0">
                <a:latin typeface="Arial" pitchFamily="34" charset="0"/>
                <a:cs typeface="Arial" pitchFamily="34" charset="0"/>
              </a:rPr>
              <a:t>太陽電池の逆特性の</a:t>
            </a:r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SPICE</a:t>
            </a:r>
            <a:r>
              <a:rPr lang="ja-JP" altLang="en-US" sz="2000" dirty="0" smtClean="0">
                <a:latin typeface="Arial" pitchFamily="34" charset="0"/>
                <a:cs typeface="Arial" pitchFamily="34" charset="0"/>
              </a:rPr>
              <a:t>モデ</a:t>
            </a:r>
            <a:r>
              <a:rPr lang="ja-JP" altLang="en-US" sz="2000" dirty="0" smtClean="0">
                <a:latin typeface="Arial" pitchFamily="34" charset="0"/>
                <a:cs typeface="Arial" pitchFamily="34" charset="0"/>
              </a:rPr>
              <a:t>ル</a:t>
            </a:r>
            <a:endParaRPr lang="en-US" altLang="ja-JP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Appendix 1: </a:t>
            </a:r>
            <a:r>
              <a:rPr lang="ja-JP" altLang="en-US" sz="2000" dirty="0" smtClean="0">
                <a:latin typeface="Arial" pitchFamily="34" charset="0"/>
                <a:cs typeface="Arial" pitchFamily="34" charset="0"/>
              </a:rPr>
              <a:t>エラーが発生した場合</a:t>
            </a:r>
            <a:endParaRPr lang="en-US" altLang="ja-JP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5918" y="714356"/>
            <a:ext cx="53864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/>
              <a:t>太陽電池のスパイスモデルの基礎</a:t>
            </a:r>
            <a:endParaRPr kumimoji="1" lang="ja-JP" altLang="en-US" sz="280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F717A-D371-4227-A78B-2C4EEC9FCAD7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Copyright(C) MARUTSU ELEC CO. LTD</a:t>
            </a:r>
            <a:endParaRPr kumimoji="1" lang="ja-JP" altLang="en-US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857488" y="4500570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dirty="0" smtClean="0"/>
              <a:t>2014</a:t>
            </a:r>
            <a:r>
              <a:rPr lang="ja-JP" altLang="en-US" dirty="0" smtClean="0"/>
              <a:t>年</a:t>
            </a:r>
            <a:r>
              <a:rPr lang="en-US" altLang="ja-JP" dirty="0" smtClean="0"/>
              <a:t>12</a:t>
            </a:r>
            <a:r>
              <a:rPr lang="ja-JP" altLang="en-US" dirty="0" smtClean="0"/>
              <a:t>月</a:t>
            </a:r>
            <a:r>
              <a:rPr lang="en-US" altLang="ja-JP" dirty="0" smtClean="0"/>
              <a:t>22</a:t>
            </a:r>
            <a:r>
              <a:rPr lang="ja-JP" altLang="en-US" dirty="0" smtClean="0"/>
              <a:t>日</a:t>
            </a:r>
            <a:endParaRPr lang="en-US" altLang="ja-JP" dirty="0" smtClean="0"/>
          </a:p>
          <a:p>
            <a:pPr algn="ctr"/>
            <a:r>
              <a:rPr lang="ja-JP" altLang="en-US" dirty="0" smtClean="0"/>
              <a:t>マルツエレック株式会社</a:t>
            </a:r>
            <a:endParaRPr kumimoji="1" lang="ja-JP" altLang="en-US" dirty="0"/>
          </a:p>
        </p:txBody>
      </p:sp>
      <p:pic>
        <p:nvPicPr>
          <p:cNvPr id="13" name="図 12" descr="ロゴ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40" y="5150700"/>
            <a:ext cx="3238690" cy="92150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LOG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7655" y="214290"/>
            <a:ext cx="11906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090356-3B87-4609-892B-93EE511D3728}" type="slidenum">
              <a:rPr lang="ja-JP" altLang="en-US"/>
              <a:pPr>
                <a:defRPr/>
              </a:pPr>
              <a:t>10</a:t>
            </a:fld>
            <a:endParaRPr lang="ja-JP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214563" y="6356350"/>
            <a:ext cx="5162550" cy="365125"/>
          </a:xfrm>
        </p:spPr>
        <p:txBody>
          <a:bodyPr/>
          <a:lstStyle/>
          <a:p>
            <a:pPr>
              <a:defRPr/>
            </a:pPr>
            <a:r>
              <a:rPr lang="en-US" altLang="ja-JP" smtClean="0"/>
              <a:t>Copyright(C) MARUTSU ELEC CO. LTD</a:t>
            </a:r>
            <a:endParaRPr lang="ja-JP" altLang="en-US"/>
          </a:p>
        </p:txBody>
      </p:sp>
      <p:sp>
        <p:nvSpPr>
          <p:cNvPr id="12" name="Rectangle 11"/>
          <p:cNvSpPr/>
          <p:nvPr/>
        </p:nvSpPr>
        <p:spPr>
          <a:xfrm>
            <a:off x="214282" y="285728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3.</a:t>
            </a:r>
            <a:r>
              <a:rPr lang="ja-JP" altLang="en-US" smtClean="0"/>
              <a:t>太陽光システム全体シミュレーション</a:t>
            </a:r>
            <a:br>
              <a:rPr lang="ja-JP" altLang="en-US" smtClean="0"/>
            </a:br>
            <a:r>
              <a:rPr lang="ja-JP" altLang="en-US" smtClean="0"/>
              <a:t>　</a:t>
            </a:r>
            <a:r>
              <a:rPr lang="en-US" altLang="ja-JP" dirty="0" smtClean="0"/>
              <a:t>3.1 </a:t>
            </a:r>
            <a:r>
              <a:rPr lang="ja-JP" altLang="en-US" smtClean="0"/>
              <a:t>直列</a:t>
            </a:r>
            <a:r>
              <a:rPr lang="en-US" altLang="ja-JP" dirty="0" smtClean="0"/>
              <a:t>2</a:t>
            </a:r>
            <a:r>
              <a:rPr lang="ja-JP" altLang="en-US" smtClean="0"/>
              <a:t>接続</a:t>
            </a:r>
            <a:endParaRPr lang="en-US" altLang="ja-JP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 descr="WS0000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908720"/>
            <a:ext cx="7743923" cy="52740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948264" y="609329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err="1" smtClean="0"/>
              <a:t>Vout</a:t>
            </a:r>
            <a:r>
              <a:rPr kumimoji="1" lang="en-US" altLang="ja-JP" dirty="0" smtClean="0"/>
              <a:t>[V]</a:t>
            </a:r>
            <a:endParaRPr kumimoji="1" lang="ja-JP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-36512" y="371703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err="1" smtClean="0"/>
              <a:t>Wout</a:t>
            </a:r>
            <a:r>
              <a:rPr kumimoji="1" lang="en-US" altLang="ja-JP" dirty="0" smtClean="0"/>
              <a:t>[W]</a:t>
            </a:r>
            <a:endParaRPr kumimoji="1" lang="ja-JP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-36512" y="170080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err="1" smtClean="0"/>
              <a:t>Iout</a:t>
            </a:r>
            <a:r>
              <a:rPr kumimoji="1" lang="en-US" altLang="ja-JP" dirty="0" smtClean="0"/>
              <a:t>[A]</a:t>
            </a:r>
            <a:endParaRPr kumimoji="1" lang="ja-JP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5508104" y="1196752"/>
            <a:ext cx="2736304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Vout_2cells=2XVout_1cell</a:t>
            </a:r>
            <a:endParaRPr kumimoji="1" lang="ja-JP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LOG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7655" y="214290"/>
            <a:ext cx="11906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090356-3B87-4609-892B-93EE511D3728}" type="slidenum">
              <a:rPr lang="ja-JP" altLang="en-US"/>
              <a:pPr>
                <a:defRPr/>
              </a:pPr>
              <a:t>11</a:t>
            </a:fld>
            <a:endParaRPr lang="ja-JP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214563" y="6356350"/>
            <a:ext cx="5162550" cy="365125"/>
          </a:xfrm>
        </p:spPr>
        <p:txBody>
          <a:bodyPr/>
          <a:lstStyle/>
          <a:p>
            <a:pPr>
              <a:defRPr/>
            </a:pPr>
            <a:r>
              <a:rPr lang="en-US" altLang="ja-JP" smtClean="0"/>
              <a:t>Copyright(C) MARUTSU ELEC CO. LTD</a:t>
            </a:r>
            <a:endParaRPr lang="ja-JP" altLang="en-US"/>
          </a:p>
        </p:txBody>
      </p:sp>
      <p:sp>
        <p:nvSpPr>
          <p:cNvPr id="12" name="Rectangle 11"/>
          <p:cNvSpPr/>
          <p:nvPr/>
        </p:nvSpPr>
        <p:spPr>
          <a:xfrm>
            <a:off x="214282" y="285728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3.</a:t>
            </a:r>
            <a:r>
              <a:rPr lang="ja-JP" altLang="en-US" smtClean="0"/>
              <a:t>太陽光システム全体シミュレーション</a:t>
            </a:r>
            <a:br>
              <a:rPr lang="ja-JP" altLang="en-US" smtClean="0"/>
            </a:br>
            <a:r>
              <a:rPr lang="ja-JP" altLang="en-US" smtClean="0"/>
              <a:t>　</a:t>
            </a:r>
            <a:r>
              <a:rPr lang="en-US" altLang="ja-JP" dirty="0" smtClean="0"/>
              <a:t>3.2 </a:t>
            </a:r>
            <a:r>
              <a:rPr lang="ja-JP" altLang="en-US" smtClean="0"/>
              <a:t>並列</a:t>
            </a:r>
            <a:r>
              <a:rPr lang="en-US" altLang="ja-JP" dirty="0" smtClean="0"/>
              <a:t>2</a:t>
            </a:r>
            <a:r>
              <a:rPr lang="ja-JP" altLang="en-US" smtClean="0"/>
              <a:t>接続</a:t>
            </a:r>
            <a:endParaRPr lang="en-US" altLang="ja-JP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 descr="WS0000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980728"/>
            <a:ext cx="7743923" cy="527400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LOG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7655" y="214290"/>
            <a:ext cx="11906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090356-3B87-4609-892B-93EE511D3728}" type="slidenum">
              <a:rPr lang="ja-JP" altLang="en-US"/>
              <a:pPr>
                <a:defRPr/>
              </a:pPr>
              <a:t>12</a:t>
            </a:fld>
            <a:endParaRPr lang="ja-JP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214563" y="6356350"/>
            <a:ext cx="5162550" cy="365125"/>
          </a:xfrm>
        </p:spPr>
        <p:txBody>
          <a:bodyPr/>
          <a:lstStyle/>
          <a:p>
            <a:pPr>
              <a:defRPr/>
            </a:pPr>
            <a:r>
              <a:rPr lang="en-US" altLang="ja-JP" smtClean="0"/>
              <a:t>Copyright(C) MARUTSU ELEC CO. LTD</a:t>
            </a:r>
            <a:endParaRPr lang="ja-JP" altLang="en-US"/>
          </a:p>
        </p:txBody>
      </p:sp>
      <p:sp>
        <p:nvSpPr>
          <p:cNvPr id="12" name="Rectangle 11"/>
          <p:cNvSpPr/>
          <p:nvPr/>
        </p:nvSpPr>
        <p:spPr>
          <a:xfrm>
            <a:off x="214282" y="285728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3.</a:t>
            </a:r>
            <a:r>
              <a:rPr lang="ja-JP" altLang="en-US" smtClean="0"/>
              <a:t>太陽光システム全体シミュレーション</a:t>
            </a:r>
            <a:br>
              <a:rPr lang="ja-JP" altLang="en-US" smtClean="0"/>
            </a:br>
            <a:r>
              <a:rPr lang="ja-JP" altLang="en-US" smtClean="0"/>
              <a:t>　</a:t>
            </a:r>
            <a:r>
              <a:rPr lang="en-US" altLang="ja-JP" dirty="0" smtClean="0"/>
              <a:t>3.2 </a:t>
            </a:r>
            <a:r>
              <a:rPr lang="ja-JP" altLang="en-US" smtClean="0"/>
              <a:t>並列</a:t>
            </a:r>
            <a:r>
              <a:rPr lang="en-US" altLang="ja-JP" dirty="0" smtClean="0"/>
              <a:t>2</a:t>
            </a:r>
            <a:r>
              <a:rPr lang="ja-JP" altLang="en-US" smtClean="0"/>
              <a:t>接続</a:t>
            </a:r>
            <a:endParaRPr lang="en-US" altLang="ja-JP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48264" y="609329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err="1" smtClean="0"/>
              <a:t>Vout</a:t>
            </a:r>
            <a:r>
              <a:rPr kumimoji="1" lang="en-US" altLang="ja-JP" dirty="0" smtClean="0"/>
              <a:t>[V]</a:t>
            </a:r>
            <a:endParaRPr kumimoji="1" lang="ja-JP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-36512" y="371703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err="1" smtClean="0"/>
              <a:t>Wout</a:t>
            </a:r>
            <a:r>
              <a:rPr kumimoji="1" lang="en-US" altLang="ja-JP" dirty="0" smtClean="0"/>
              <a:t>[W]</a:t>
            </a:r>
            <a:endParaRPr kumimoji="1" lang="ja-JP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-36512" y="170080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err="1" smtClean="0"/>
              <a:t>Iout</a:t>
            </a:r>
            <a:r>
              <a:rPr kumimoji="1" lang="en-US" altLang="ja-JP" dirty="0" smtClean="0"/>
              <a:t>[A]</a:t>
            </a:r>
            <a:endParaRPr kumimoji="1" lang="ja-JP" altLang="en-US"/>
          </a:p>
        </p:txBody>
      </p:sp>
      <p:pic>
        <p:nvPicPr>
          <p:cNvPr id="13" name="Picture 12" descr="WS0000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908720"/>
            <a:ext cx="7704856" cy="524739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508104" y="1196752"/>
            <a:ext cx="2736304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Iout_2cells=2XIout_1cell</a:t>
            </a:r>
            <a:endParaRPr kumimoji="1" lang="ja-JP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2500298" y="6143644"/>
            <a:ext cx="4302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太陽電池の</a:t>
            </a:r>
            <a:r>
              <a:rPr kumimoji="1" lang="ja-JP" altLang="en-US" dirty="0" smtClean="0">
                <a:solidFill>
                  <a:srgbClr val="FF0000"/>
                </a:solidFill>
              </a:rPr>
              <a:t>逆特性</a:t>
            </a:r>
            <a:r>
              <a:rPr kumimoji="1" lang="ja-JP" altLang="en-US" dirty="0" smtClean="0"/>
              <a:t>の</a:t>
            </a:r>
            <a:r>
              <a:rPr kumimoji="1" lang="en-US" altLang="ja-JP" dirty="0" smtClean="0"/>
              <a:t>SPICE</a:t>
            </a:r>
            <a:r>
              <a:rPr kumimoji="1" lang="ja-JP" altLang="en-US" dirty="0" smtClean="0"/>
              <a:t>モデルについて</a:t>
            </a:r>
            <a:endParaRPr kumimoji="1" lang="ja-JP" altLang="en-US" dirty="0"/>
          </a:p>
        </p:txBody>
      </p:sp>
      <p:cxnSp>
        <p:nvCxnSpPr>
          <p:cNvPr id="6" name="直線コネクタ 5"/>
          <p:cNvCxnSpPr/>
          <p:nvPr/>
        </p:nvCxnSpPr>
        <p:spPr>
          <a:xfrm>
            <a:off x="428596" y="1125124"/>
            <a:ext cx="821537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 rot="5400000" flipH="1" flipV="1">
            <a:off x="1669831" y="3241475"/>
            <a:ext cx="58043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/>
          <p:cNvSpPr txBox="1"/>
          <p:nvPr/>
        </p:nvSpPr>
        <p:spPr>
          <a:xfrm>
            <a:off x="571472" y="625058"/>
            <a:ext cx="3760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モデ</a:t>
            </a:r>
            <a:r>
              <a:rPr lang="ja-JP" altLang="en-US" dirty="0" smtClean="0"/>
              <a:t>ルパラメータで表現する方法　①</a:t>
            </a:r>
            <a:endParaRPr kumimoji="1" lang="ja-JP" altLang="en-US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5374358" y="625058"/>
            <a:ext cx="2582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/>
              <a:t>関数で表現する方法　②</a:t>
            </a:r>
            <a:endParaRPr kumimoji="1" lang="ja-JP" altLang="en-US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71472" y="1142984"/>
            <a:ext cx="3507692" cy="24622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【</a:t>
            </a:r>
            <a:r>
              <a:rPr kumimoji="1" lang="ja-JP" altLang="en-US" sz="1400" dirty="0" smtClean="0"/>
              <a:t>メリット</a:t>
            </a:r>
            <a:r>
              <a:rPr kumimoji="1" lang="en-US" altLang="ja-JP" sz="1400" dirty="0" smtClean="0"/>
              <a:t>】</a:t>
            </a:r>
          </a:p>
          <a:p>
            <a:r>
              <a:rPr kumimoji="1" lang="ja-JP" altLang="en-US" sz="1400" dirty="0" smtClean="0"/>
              <a:t>収束性が良い</a:t>
            </a:r>
            <a:endParaRPr kumimoji="1" lang="en-US" altLang="ja-JP" sz="1400" dirty="0" smtClean="0"/>
          </a:p>
          <a:p>
            <a:r>
              <a:rPr lang="ja-JP" altLang="en-US" sz="1400" dirty="0" smtClean="0"/>
              <a:t>逆特性のモデリングが容易</a:t>
            </a:r>
            <a:endParaRPr lang="en-US" altLang="ja-JP" sz="1400" dirty="0" smtClean="0"/>
          </a:p>
          <a:p>
            <a:endParaRPr lang="en-US" altLang="ja-JP" sz="1400" dirty="0" smtClean="0"/>
          </a:p>
          <a:p>
            <a:r>
              <a:rPr lang="en-US" altLang="ja-JP" sz="1400" dirty="0" smtClean="0"/>
              <a:t>【</a:t>
            </a:r>
            <a:r>
              <a:rPr lang="ja-JP" altLang="en-US" sz="1400" dirty="0" smtClean="0"/>
              <a:t>デ</a:t>
            </a:r>
            <a:r>
              <a:rPr lang="ja-JP" altLang="en-US" sz="1400" dirty="0"/>
              <a:t>メリッ</a:t>
            </a:r>
            <a:r>
              <a:rPr lang="ja-JP" altLang="en-US" sz="1400" dirty="0" smtClean="0"/>
              <a:t>ト</a:t>
            </a:r>
            <a:r>
              <a:rPr lang="en-US" altLang="ja-JP" sz="1400" dirty="0" smtClean="0"/>
              <a:t>】</a:t>
            </a:r>
          </a:p>
          <a:p>
            <a:r>
              <a:rPr lang="ja-JP" altLang="en-US" sz="1400" dirty="0"/>
              <a:t>逆特</a:t>
            </a:r>
            <a:r>
              <a:rPr lang="ja-JP" altLang="en-US" sz="1400" dirty="0" smtClean="0"/>
              <a:t>性の変極点が鋭角</a:t>
            </a:r>
            <a:endParaRPr lang="en-US" altLang="ja-JP" sz="1400" dirty="0" smtClean="0"/>
          </a:p>
          <a:p>
            <a:endParaRPr lang="en-US" altLang="ja-JP" sz="1400" dirty="0" smtClean="0"/>
          </a:p>
          <a:p>
            <a:r>
              <a:rPr lang="en-US" altLang="ja-JP" sz="1400" dirty="0" smtClean="0"/>
              <a:t>【</a:t>
            </a:r>
            <a:r>
              <a:rPr lang="ja-JP" altLang="en-US" sz="1400" dirty="0" smtClean="0"/>
              <a:t>デバイスモデリング手法</a:t>
            </a:r>
            <a:r>
              <a:rPr lang="en-US" altLang="ja-JP" sz="1400" dirty="0" smtClean="0"/>
              <a:t>】</a:t>
            </a:r>
          </a:p>
          <a:p>
            <a:r>
              <a:rPr lang="ja-JP" altLang="en-US" sz="1400" dirty="0" smtClean="0"/>
              <a:t>順方向特性と逆方向特性には独立性がある</a:t>
            </a:r>
            <a:endParaRPr lang="en-US" altLang="ja-JP" sz="1400" dirty="0" smtClean="0"/>
          </a:p>
          <a:p>
            <a:r>
              <a:rPr lang="en-US" altLang="ja-JP" sz="1400" dirty="0" smtClean="0"/>
              <a:t>(1)</a:t>
            </a:r>
            <a:r>
              <a:rPr lang="ja-JP" altLang="en-US" sz="1400" dirty="0" smtClean="0"/>
              <a:t>順方向特性</a:t>
            </a:r>
            <a:endParaRPr lang="en-US" altLang="ja-JP" sz="1400" dirty="0" smtClean="0"/>
          </a:p>
          <a:p>
            <a:r>
              <a:rPr lang="en-US" altLang="ja-JP" sz="1400" dirty="0" smtClean="0"/>
              <a:t>(2)</a:t>
            </a:r>
            <a:r>
              <a:rPr lang="ja-JP" altLang="en-US" sz="1400" dirty="0" smtClean="0"/>
              <a:t>逆方向特性</a:t>
            </a:r>
            <a:endParaRPr lang="en-US" altLang="ja-JP" sz="1400" dirty="0" smtClean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929190" y="1142984"/>
            <a:ext cx="38576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【</a:t>
            </a:r>
            <a:r>
              <a:rPr kumimoji="1" lang="ja-JP" altLang="en-US" sz="1400" dirty="0" smtClean="0"/>
              <a:t>メリット</a:t>
            </a:r>
            <a:r>
              <a:rPr kumimoji="1" lang="en-US" altLang="ja-JP" sz="1400" dirty="0" smtClean="0"/>
              <a:t>】</a:t>
            </a:r>
          </a:p>
          <a:p>
            <a:r>
              <a:rPr lang="ja-JP" altLang="en-US" sz="1400" dirty="0" smtClean="0"/>
              <a:t>再現性が高い</a:t>
            </a:r>
            <a:endParaRPr lang="en-US" altLang="ja-JP" sz="1400" dirty="0" smtClean="0"/>
          </a:p>
          <a:p>
            <a:endParaRPr lang="en-US" altLang="ja-JP" sz="1400" dirty="0" smtClean="0"/>
          </a:p>
          <a:p>
            <a:r>
              <a:rPr lang="en-US" altLang="ja-JP" sz="1400" dirty="0" smtClean="0"/>
              <a:t>【</a:t>
            </a:r>
            <a:r>
              <a:rPr lang="ja-JP" altLang="en-US" sz="1400" dirty="0" smtClean="0"/>
              <a:t>デ</a:t>
            </a:r>
            <a:r>
              <a:rPr lang="ja-JP" altLang="en-US" sz="1400" dirty="0"/>
              <a:t>メリッ</a:t>
            </a:r>
            <a:r>
              <a:rPr lang="ja-JP" altLang="en-US" sz="1400" dirty="0" smtClean="0"/>
              <a:t>ト</a:t>
            </a:r>
            <a:r>
              <a:rPr lang="en-US" altLang="ja-JP" sz="1400" dirty="0" smtClean="0"/>
              <a:t>】</a:t>
            </a:r>
          </a:p>
          <a:p>
            <a:r>
              <a:rPr lang="ja-JP" altLang="en-US" sz="1400" dirty="0">
                <a:solidFill>
                  <a:srgbClr val="FF0000"/>
                </a:solidFill>
              </a:rPr>
              <a:t>収束</a:t>
            </a:r>
            <a:r>
              <a:rPr lang="ja-JP" altLang="en-US" sz="1400" dirty="0" smtClean="0">
                <a:solidFill>
                  <a:srgbClr val="FF0000"/>
                </a:solidFill>
              </a:rPr>
              <a:t>性が懸念</a:t>
            </a:r>
            <a:r>
              <a:rPr lang="en-US" altLang="ja-JP" sz="1400" dirty="0" smtClean="0">
                <a:solidFill>
                  <a:srgbClr val="FF0000"/>
                </a:solidFill>
              </a:rPr>
              <a:t>(ABM</a:t>
            </a:r>
            <a:r>
              <a:rPr lang="ja-JP" altLang="en-US" sz="1400" dirty="0" smtClean="0">
                <a:solidFill>
                  <a:srgbClr val="FF0000"/>
                </a:solidFill>
              </a:rPr>
              <a:t>を使用するため</a:t>
            </a:r>
            <a:r>
              <a:rPr lang="en-US" altLang="ja-JP" sz="1400" dirty="0" smtClean="0">
                <a:solidFill>
                  <a:srgbClr val="FF0000"/>
                </a:solidFill>
              </a:rPr>
              <a:t>)</a:t>
            </a:r>
          </a:p>
          <a:p>
            <a:endParaRPr lang="en-US" altLang="ja-JP" sz="1400" dirty="0" smtClean="0">
              <a:solidFill>
                <a:srgbClr val="FF0000"/>
              </a:solidFill>
            </a:endParaRPr>
          </a:p>
          <a:p>
            <a:r>
              <a:rPr lang="en-US" altLang="ja-JP" sz="1400" dirty="0" smtClean="0">
                <a:solidFill>
                  <a:srgbClr val="FF0000"/>
                </a:solidFill>
              </a:rPr>
              <a:t>【</a:t>
            </a:r>
            <a:r>
              <a:rPr lang="ja-JP" altLang="en-US" sz="1400" dirty="0" smtClean="0">
                <a:solidFill>
                  <a:srgbClr val="FF0000"/>
                </a:solidFill>
              </a:rPr>
              <a:t>デバイスモデリング手法</a:t>
            </a:r>
            <a:r>
              <a:rPr lang="en-US" altLang="ja-JP" sz="1400" dirty="0" smtClean="0">
                <a:solidFill>
                  <a:srgbClr val="FF0000"/>
                </a:solidFill>
              </a:rPr>
              <a:t>】</a:t>
            </a:r>
          </a:p>
          <a:p>
            <a:r>
              <a:rPr lang="ja-JP" altLang="en-US" sz="1400" dirty="0" smtClean="0">
                <a:solidFill>
                  <a:srgbClr val="FF0000"/>
                </a:solidFill>
              </a:rPr>
              <a:t>逆特性の関数を変更した場合、再度</a:t>
            </a:r>
            <a:endParaRPr lang="en-US" altLang="ja-JP" sz="1400" dirty="0" smtClean="0">
              <a:solidFill>
                <a:srgbClr val="FF0000"/>
              </a:solidFill>
            </a:endParaRPr>
          </a:p>
          <a:p>
            <a:r>
              <a:rPr lang="ja-JP" altLang="en-US" sz="1400" dirty="0" smtClean="0">
                <a:solidFill>
                  <a:srgbClr val="FF0000"/>
                </a:solidFill>
              </a:rPr>
              <a:t>順方向の再モデリングが必要</a:t>
            </a:r>
            <a:endParaRPr lang="en-US" altLang="ja-JP" sz="1400" dirty="0" smtClean="0">
              <a:solidFill>
                <a:srgbClr val="FF0000"/>
              </a:solidFill>
            </a:endParaRPr>
          </a:p>
          <a:p>
            <a:r>
              <a:rPr lang="en-US" altLang="ja-JP" sz="1400" dirty="0" smtClean="0">
                <a:solidFill>
                  <a:srgbClr val="FF0000"/>
                </a:solidFill>
              </a:rPr>
              <a:t>(1)</a:t>
            </a:r>
            <a:r>
              <a:rPr lang="ja-JP" altLang="en-US" sz="1400" dirty="0" smtClean="0">
                <a:solidFill>
                  <a:srgbClr val="FF0000"/>
                </a:solidFill>
              </a:rPr>
              <a:t>順方向特性</a:t>
            </a:r>
            <a:endParaRPr lang="en-US" altLang="ja-JP" sz="1400" dirty="0" smtClean="0">
              <a:solidFill>
                <a:srgbClr val="FF0000"/>
              </a:solidFill>
            </a:endParaRPr>
          </a:p>
          <a:p>
            <a:r>
              <a:rPr lang="en-US" altLang="ja-JP" sz="1400" dirty="0" smtClean="0">
                <a:solidFill>
                  <a:srgbClr val="FF0000"/>
                </a:solidFill>
              </a:rPr>
              <a:t>(2)</a:t>
            </a:r>
            <a:r>
              <a:rPr lang="ja-JP" altLang="en-US" sz="1400" dirty="0" smtClean="0">
                <a:solidFill>
                  <a:srgbClr val="FF0000"/>
                </a:solidFill>
              </a:rPr>
              <a:t>逆方向特性</a:t>
            </a:r>
            <a:endParaRPr lang="en-US" altLang="ja-JP" sz="1400" dirty="0" smtClean="0">
              <a:solidFill>
                <a:srgbClr val="FF0000"/>
              </a:solidFill>
            </a:endParaRPr>
          </a:p>
          <a:p>
            <a:r>
              <a:rPr lang="en-US" altLang="ja-JP" sz="1400" dirty="0" smtClean="0">
                <a:solidFill>
                  <a:srgbClr val="FF0000"/>
                </a:solidFill>
              </a:rPr>
              <a:t>(3)</a:t>
            </a:r>
            <a:r>
              <a:rPr lang="ja-JP" altLang="en-US" sz="1400" dirty="0" smtClean="0">
                <a:solidFill>
                  <a:srgbClr val="FF0000"/>
                </a:solidFill>
              </a:rPr>
              <a:t>順方向特性の再デバイスモデリング</a:t>
            </a:r>
            <a:endParaRPr lang="en-US" altLang="ja-JP" sz="1400" dirty="0" smtClean="0">
              <a:solidFill>
                <a:srgbClr val="FF0000"/>
              </a:solidFill>
            </a:endParaRPr>
          </a:p>
        </p:txBody>
      </p:sp>
      <p:pic>
        <p:nvPicPr>
          <p:cNvPr id="18" name="図 17" descr="GEDC50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3714752"/>
            <a:ext cx="2928958" cy="2196719"/>
          </a:xfrm>
          <a:prstGeom prst="rect">
            <a:avLst/>
          </a:prstGeom>
        </p:spPr>
      </p:pic>
      <p:pic>
        <p:nvPicPr>
          <p:cNvPr id="19" name="図 18" descr="GEDC507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3839768"/>
            <a:ext cx="3071834" cy="2303876"/>
          </a:xfrm>
          <a:prstGeom prst="rect">
            <a:avLst/>
          </a:prstGeom>
        </p:spPr>
      </p:pic>
      <p:pic>
        <p:nvPicPr>
          <p:cNvPr id="20" name="図 19" descr="LOG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86710" y="214290"/>
            <a:ext cx="1190625" cy="495300"/>
          </a:xfrm>
          <a:prstGeom prst="rect">
            <a:avLst/>
          </a:prstGeom>
        </p:spPr>
      </p:pic>
      <p:sp>
        <p:nvSpPr>
          <p:cNvPr id="16" name="Rectangle 11"/>
          <p:cNvSpPr/>
          <p:nvPr/>
        </p:nvSpPr>
        <p:spPr>
          <a:xfrm>
            <a:off x="142844" y="142852"/>
            <a:ext cx="3805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latin typeface="Arial" pitchFamily="34" charset="0"/>
                <a:cs typeface="Arial" pitchFamily="34" charset="0"/>
              </a:rPr>
              <a:t>4.</a:t>
            </a:r>
            <a:r>
              <a:rPr lang="ja-JP" altLang="en-US" smtClean="0">
                <a:latin typeface="Arial" pitchFamily="34" charset="0"/>
                <a:cs typeface="Arial" pitchFamily="34" charset="0"/>
              </a:rPr>
              <a:t>太陽電池の逆特性の</a:t>
            </a:r>
            <a:r>
              <a:rPr lang="en-US" altLang="ja-JP" dirty="0" smtClean="0">
                <a:latin typeface="Arial" pitchFamily="34" charset="0"/>
                <a:cs typeface="Arial" pitchFamily="34" charset="0"/>
              </a:rPr>
              <a:t>SPICE</a:t>
            </a:r>
            <a:r>
              <a:rPr lang="ja-JP" altLang="en-US" smtClean="0">
                <a:latin typeface="Arial" pitchFamily="34" charset="0"/>
                <a:cs typeface="Arial" pitchFamily="34" charset="0"/>
              </a:rPr>
              <a:t>モデル</a:t>
            </a:r>
            <a:endParaRPr lang="en-US" altLang="ja-JP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スライド番号プレースホル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F717A-D371-4227-A78B-2C4EEC9FCAD7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  <p:sp>
        <p:nvSpPr>
          <p:cNvPr id="21" name="フッター プレースホルダ 20"/>
          <p:cNvSpPr>
            <a:spLocks noGrp="1"/>
          </p:cNvSpPr>
          <p:nvPr>
            <p:ph type="ftr" sz="quarter" idx="11"/>
          </p:nvPr>
        </p:nvSpPr>
        <p:spPr>
          <a:xfrm>
            <a:off x="3124200" y="6429396"/>
            <a:ext cx="2895600" cy="365125"/>
          </a:xfrm>
        </p:spPr>
        <p:txBody>
          <a:bodyPr/>
          <a:lstStyle/>
          <a:p>
            <a:r>
              <a:rPr kumimoji="1" lang="en-US" altLang="ja-JP" smtClean="0"/>
              <a:t>Copyright(C) MARUTSU ELEC CO. LTD</a:t>
            </a:r>
            <a:endParaRPr kumimoji="1" lang="ja-JP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S000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714356"/>
            <a:ext cx="7858180" cy="5685762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4427984" y="1628800"/>
            <a:ext cx="3760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>
                <a:solidFill>
                  <a:schemeClr val="bg1"/>
                </a:solidFill>
              </a:rPr>
              <a:t>モデルパラメータで表現する方法　①</a:t>
            </a:r>
            <a:endParaRPr lang="ja-JP" altLang="en-US" dirty="0">
              <a:solidFill>
                <a:schemeClr val="bg1"/>
              </a:solidFill>
            </a:endParaRPr>
          </a:p>
        </p:txBody>
      </p:sp>
      <p:pic>
        <p:nvPicPr>
          <p:cNvPr id="7" name="Picture 6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68344" y="188640"/>
            <a:ext cx="1190625" cy="495300"/>
          </a:xfrm>
          <a:prstGeom prst="rect">
            <a:avLst/>
          </a:prstGeom>
        </p:spPr>
      </p:pic>
      <p:sp>
        <p:nvSpPr>
          <p:cNvPr id="8" name="Rectangle 11"/>
          <p:cNvSpPr/>
          <p:nvPr/>
        </p:nvSpPr>
        <p:spPr>
          <a:xfrm>
            <a:off x="142844" y="214290"/>
            <a:ext cx="3805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latin typeface="Arial" pitchFamily="34" charset="0"/>
                <a:cs typeface="Arial" pitchFamily="34" charset="0"/>
              </a:rPr>
              <a:t>4.</a:t>
            </a:r>
            <a:r>
              <a:rPr lang="ja-JP" altLang="en-US" smtClean="0">
                <a:latin typeface="Arial" pitchFamily="34" charset="0"/>
                <a:cs typeface="Arial" pitchFamily="34" charset="0"/>
              </a:rPr>
              <a:t>太陽電池の逆特性の</a:t>
            </a:r>
            <a:r>
              <a:rPr lang="en-US" altLang="ja-JP" dirty="0" smtClean="0">
                <a:latin typeface="Arial" pitchFamily="34" charset="0"/>
                <a:cs typeface="Arial" pitchFamily="34" charset="0"/>
              </a:rPr>
              <a:t>SPICE</a:t>
            </a:r>
            <a:r>
              <a:rPr lang="ja-JP" altLang="en-US" smtClean="0">
                <a:latin typeface="Arial" pitchFamily="34" charset="0"/>
                <a:cs typeface="Arial" pitchFamily="34" charset="0"/>
              </a:rPr>
              <a:t>モデル</a:t>
            </a:r>
            <a:endParaRPr lang="en-US" altLang="ja-JP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F717A-D371-4227-A78B-2C4EEC9FCAD7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  <p:sp>
        <p:nvSpPr>
          <p:cNvPr id="10" name="フッター プレースホルダ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Copyright(C) MARUTSU ELEC CO. LTD</a:t>
            </a:r>
            <a:endParaRPr kumimoji="1" lang="ja-JP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Copyright(C) MARUTSU ELEC CO. LTD</a:t>
            </a: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F717A-D371-4227-A78B-2C4EEC9FCAD7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  <p:pic>
        <p:nvPicPr>
          <p:cNvPr id="6" name="Picture 5" descr="WS0000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764704"/>
            <a:ext cx="7632848" cy="5522723"/>
          </a:xfrm>
          <a:prstGeom prst="rect">
            <a:avLst/>
          </a:prstGeom>
        </p:spPr>
      </p:pic>
      <p:sp>
        <p:nvSpPr>
          <p:cNvPr id="8" name="正方形/長方形 10"/>
          <p:cNvSpPr/>
          <p:nvPr/>
        </p:nvSpPr>
        <p:spPr>
          <a:xfrm>
            <a:off x="5148064" y="1844824"/>
            <a:ext cx="2582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>
                <a:solidFill>
                  <a:schemeClr val="bg1"/>
                </a:solidFill>
              </a:rPr>
              <a:t>関数で表現する方法　②</a:t>
            </a:r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10" name="Rectangle 11"/>
          <p:cNvSpPr/>
          <p:nvPr/>
        </p:nvSpPr>
        <p:spPr>
          <a:xfrm>
            <a:off x="142844" y="214290"/>
            <a:ext cx="3805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latin typeface="Arial" pitchFamily="34" charset="0"/>
                <a:cs typeface="Arial" pitchFamily="34" charset="0"/>
              </a:rPr>
              <a:t>4.</a:t>
            </a:r>
            <a:r>
              <a:rPr lang="ja-JP" altLang="en-US" smtClean="0">
                <a:latin typeface="Arial" pitchFamily="34" charset="0"/>
                <a:cs typeface="Arial" pitchFamily="34" charset="0"/>
              </a:rPr>
              <a:t>太陽電池の逆特性の</a:t>
            </a:r>
            <a:r>
              <a:rPr lang="en-US" altLang="ja-JP" dirty="0" smtClean="0">
                <a:latin typeface="Arial" pitchFamily="34" charset="0"/>
                <a:cs typeface="Arial" pitchFamily="34" charset="0"/>
              </a:rPr>
              <a:t>SPICE</a:t>
            </a:r>
            <a:r>
              <a:rPr lang="ja-JP" altLang="en-US" smtClean="0">
                <a:latin typeface="Arial" pitchFamily="34" charset="0"/>
                <a:cs typeface="Arial" pitchFamily="34" charset="0"/>
              </a:rPr>
              <a:t>モデル</a:t>
            </a:r>
            <a:endParaRPr lang="en-US" altLang="ja-JP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0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68344" y="188640"/>
            <a:ext cx="1190625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 descr="WS00004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857232"/>
            <a:ext cx="8527203" cy="3357586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Copyright(C) MARUTSU ELEC CO. LTD</a:t>
            </a: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F717A-D371-4227-A78B-2C4EEC9FCAD7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  <p:sp>
        <p:nvSpPr>
          <p:cNvPr id="10" name="Rectangle 11"/>
          <p:cNvSpPr/>
          <p:nvPr/>
        </p:nvSpPr>
        <p:spPr>
          <a:xfrm>
            <a:off x="142844" y="214290"/>
            <a:ext cx="30139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>
                <a:latin typeface="Arial" pitchFamily="34" charset="0"/>
                <a:cs typeface="Arial" pitchFamily="34" charset="0"/>
              </a:rPr>
              <a:t>シミュレーションデー</a:t>
            </a:r>
            <a:r>
              <a:rPr lang="ja-JP" altLang="en-US" dirty="0" smtClean="0">
                <a:latin typeface="Arial" pitchFamily="34" charset="0"/>
                <a:cs typeface="Arial" pitchFamily="34" charset="0"/>
              </a:rPr>
              <a:t>タの構成</a:t>
            </a:r>
            <a:endParaRPr lang="en-US" altLang="ja-JP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0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68344" y="188640"/>
            <a:ext cx="1190625" cy="495300"/>
          </a:xfrm>
          <a:prstGeom prst="rect">
            <a:avLst/>
          </a:prstGeom>
        </p:spPr>
      </p:pic>
      <p:graphicFrame>
        <p:nvGraphicFramePr>
          <p:cNvPr id="17" name="表 16"/>
          <p:cNvGraphicFramePr>
            <a:graphicFrameLocks noGrp="1"/>
          </p:cNvGraphicFramePr>
          <p:nvPr/>
        </p:nvGraphicFramePr>
        <p:xfrm>
          <a:off x="428596" y="4357694"/>
          <a:ext cx="8358246" cy="18288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79123"/>
                <a:gridCol w="4179123"/>
              </a:tblGrid>
              <a:tr h="31415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フォルダ名称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内容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251523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2</a:t>
                      </a:r>
                      <a:r>
                        <a:rPr kumimoji="1" lang="en-US" altLang="ja-JP" baseline="30000" dirty="0" smtClean="0"/>
                        <a:t>nd</a:t>
                      </a:r>
                      <a:r>
                        <a:rPr kumimoji="1" lang="en-US" altLang="ja-JP" dirty="0" smtClean="0"/>
                        <a:t>_Parallel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 smtClean="0"/>
                        <a:t>2</a:t>
                      </a:r>
                      <a:r>
                        <a:rPr kumimoji="1" lang="ja-JP" altLang="en-US" sz="1800" dirty="0" smtClean="0"/>
                        <a:t>並列出力特性シミュレーション</a:t>
                      </a:r>
                    </a:p>
                  </a:txBody>
                  <a:tcPr/>
                </a:tc>
              </a:tr>
              <a:tr h="251523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2</a:t>
                      </a:r>
                      <a:r>
                        <a:rPr kumimoji="1" lang="en-US" altLang="ja-JP" baseline="30000" dirty="0" smtClean="0"/>
                        <a:t>nd</a:t>
                      </a:r>
                      <a:r>
                        <a:rPr kumimoji="1" lang="en-US" altLang="ja-JP" dirty="0" smtClean="0"/>
                        <a:t>_Series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 smtClean="0"/>
                        <a:t>2</a:t>
                      </a:r>
                      <a:r>
                        <a:rPr kumimoji="1" lang="ja-JP" altLang="en-US" sz="1800" dirty="0" smtClean="0"/>
                        <a:t>直列出力特性シミュレーション</a:t>
                      </a:r>
                    </a:p>
                  </a:txBody>
                  <a:tcPr/>
                </a:tc>
              </a:tr>
              <a:tr h="145723">
                <a:tc>
                  <a:txBody>
                    <a:bodyPr/>
                    <a:lstStyle/>
                    <a:p>
                      <a:r>
                        <a:rPr kumimoji="1" lang="en-US" altLang="ja-JP" dirty="0" err="1" smtClean="0"/>
                        <a:t>LTspice</a:t>
                      </a:r>
                      <a:r>
                        <a:rPr kumimoji="1" lang="en-US" altLang="ja-JP" dirty="0" smtClean="0"/>
                        <a:t> Model Symbol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 smtClean="0"/>
                        <a:t>必要な</a:t>
                      </a:r>
                      <a:r>
                        <a:rPr kumimoji="1" lang="en-US" altLang="ja-JP" dirty="0" smtClean="0"/>
                        <a:t>SPICE</a:t>
                      </a:r>
                      <a:r>
                        <a:rPr kumimoji="1" lang="ja-JP" altLang="en-US" dirty="0" smtClean="0"/>
                        <a:t>モデルをシンボルデータ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251523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Output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 smtClean="0"/>
                        <a:t>単セル出力特性シミュレーション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Copyright(C) MARUTSU ELEC CO. LTD</a:t>
            </a: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F717A-D371-4227-A78B-2C4EEC9FCAD7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  <p:sp>
        <p:nvSpPr>
          <p:cNvPr id="10" name="Rectangle 11"/>
          <p:cNvSpPr/>
          <p:nvPr/>
        </p:nvSpPr>
        <p:spPr>
          <a:xfrm>
            <a:off x="142844" y="214290"/>
            <a:ext cx="36247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latin typeface="Arial" pitchFamily="34" charset="0"/>
                <a:cs typeface="Arial" pitchFamily="34" charset="0"/>
              </a:rPr>
              <a:t>Appendix 1: </a:t>
            </a:r>
            <a:r>
              <a:rPr lang="ja-JP" altLang="en-US" dirty="0" smtClean="0">
                <a:latin typeface="Arial" pitchFamily="34" charset="0"/>
                <a:cs typeface="Arial" pitchFamily="34" charset="0"/>
              </a:rPr>
              <a:t>エラーが発生した場合</a:t>
            </a:r>
            <a:endParaRPr lang="en-US" altLang="ja-JP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0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68344" y="188640"/>
            <a:ext cx="1190625" cy="495300"/>
          </a:xfrm>
          <a:prstGeom prst="rect">
            <a:avLst/>
          </a:prstGeom>
        </p:spPr>
      </p:pic>
      <p:pic>
        <p:nvPicPr>
          <p:cNvPr id="15" name="図 14" descr="img (1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5918" y="928670"/>
            <a:ext cx="5357850" cy="4250078"/>
          </a:xfrm>
          <a:prstGeom prst="rect">
            <a:avLst/>
          </a:prstGeom>
        </p:spPr>
      </p:pic>
      <p:sp>
        <p:nvSpPr>
          <p:cNvPr id="19" name="テキスト ボックス 18"/>
          <p:cNvSpPr txBox="1"/>
          <p:nvPr/>
        </p:nvSpPr>
        <p:spPr>
          <a:xfrm>
            <a:off x="1071538" y="5429264"/>
            <a:ext cx="70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シミュレーションに必要な</a:t>
            </a:r>
            <a:r>
              <a:rPr kumimoji="1" lang="en-US" altLang="ja-JP" dirty="0" smtClean="0"/>
              <a:t>SPICE</a:t>
            </a:r>
            <a:r>
              <a:rPr kumimoji="1" lang="ja-JP" altLang="en-US" dirty="0" smtClean="0"/>
              <a:t>モデル、回路図シンボルの登録がされていない場合、上記のようなエラーメッセージがでます。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Copyright(C) MARUTSU ELEC CO. LTD</a:t>
            </a: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F717A-D371-4227-A78B-2C4EEC9FCAD7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  <p:sp>
        <p:nvSpPr>
          <p:cNvPr id="10" name="Rectangle 11"/>
          <p:cNvSpPr/>
          <p:nvPr/>
        </p:nvSpPr>
        <p:spPr>
          <a:xfrm>
            <a:off x="142844" y="214290"/>
            <a:ext cx="36247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latin typeface="Arial" pitchFamily="34" charset="0"/>
                <a:cs typeface="Arial" pitchFamily="34" charset="0"/>
              </a:rPr>
              <a:t>Appendix 1: </a:t>
            </a:r>
            <a:r>
              <a:rPr lang="ja-JP" altLang="en-US" dirty="0" smtClean="0">
                <a:latin typeface="Arial" pitchFamily="34" charset="0"/>
                <a:cs typeface="Arial" pitchFamily="34" charset="0"/>
              </a:rPr>
              <a:t>エラーが発生した場合</a:t>
            </a:r>
            <a:endParaRPr lang="en-US" altLang="ja-JP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0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68344" y="188640"/>
            <a:ext cx="1190625" cy="495300"/>
          </a:xfrm>
          <a:prstGeom prst="rect">
            <a:avLst/>
          </a:prstGeom>
        </p:spPr>
      </p:pic>
      <p:pic>
        <p:nvPicPr>
          <p:cNvPr id="7" name="図 6" descr="WS00004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642918"/>
            <a:ext cx="5715040" cy="2250297"/>
          </a:xfrm>
          <a:prstGeom prst="rect">
            <a:avLst/>
          </a:prstGeom>
        </p:spPr>
      </p:pic>
      <p:pic>
        <p:nvPicPr>
          <p:cNvPr id="8" name="図 7" descr="WS00004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14" y="3143248"/>
            <a:ext cx="7620000" cy="3114675"/>
          </a:xfrm>
          <a:prstGeom prst="rect">
            <a:avLst/>
          </a:prstGeom>
        </p:spPr>
      </p:pic>
      <p:cxnSp>
        <p:nvCxnSpPr>
          <p:cNvPr id="12" name="直線矢印コネクタ 11"/>
          <p:cNvCxnSpPr/>
          <p:nvPr/>
        </p:nvCxnSpPr>
        <p:spPr>
          <a:xfrm rot="16200000" flipH="1">
            <a:off x="2107389" y="2893215"/>
            <a:ext cx="3071834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 rot="16200000" flipH="1">
            <a:off x="1928794" y="2714620"/>
            <a:ext cx="2643206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/>
          <p:cNvSpPr txBox="1"/>
          <p:nvPr/>
        </p:nvSpPr>
        <p:spPr>
          <a:xfrm>
            <a:off x="6572264" y="857232"/>
            <a:ext cx="2286016" cy="20313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SPICE</a:t>
            </a:r>
            <a:r>
              <a:rPr lang="ja-JP" altLang="en-US" dirty="0" smtClean="0"/>
              <a:t>モデ</a:t>
            </a:r>
            <a:r>
              <a:rPr lang="ja-JP" altLang="en-US" dirty="0" smtClean="0"/>
              <a:t>ルは、</a:t>
            </a:r>
            <a:r>
              <a:rPr lang="en-US" altLang="ja-JP" dirty="0" smtClean="0"/>
              <a:t>Sub</a:t>
            </a:r>
            <a:r>
              <a:rPr lang="ja-JP" altLang="en-US" dirty="0" smtClean="0"/>
              <a:t>フォルダへ</a:t>
            </a:r>
            <a:endParaRPr lang="en-US" altLang="ja-JP" dirty="0" smtClean="0"/>
          </a:p>
          <a:p>
            <a:endParaRPr kumimoji="1" lang="en-US" altLang="ja-JP" dirty="0" smtClean="0"/>
          </a:p>
          <a:p>
            <a:r>
              <a:rPr lang="ja-JP" altLang="en-US" dirty="0" smtClean="0"/>
              <a:t>回路図シンボルは、</a:t>
            </a:r>
            <a:endParaRPr lang="en-US" altLang="ja-JP" dirty="0" smtClean="0"/>
          </a:p>
          <a:p>
            <a:r>
              <a:rPr kumimoji="1" lang="en-US" altLang="ja-JP" dirty="0" smtClean="0"/>
              <a:t>Sym</a:t>
            </a:r>
            <a:r>
              <a:rPr kumimoji="1" lang="ja-JP" altLang="en-US" dirty="0" smtClean="0"/>
              <a:t>フォルダへ</a:t>
            </a:r>
            <a:endParaRPr kumimoji="1" lang="en-US" altLang="ja-JP" dirty="0" smtClean="0"/>
          </a:p>
          <a:p>
            <a:endParaRPr lang="en-US" altLang="ja-JP" dirty="0" smtClean="0"/>
          </a:p>
          <a:p>
            <a:r>
              <a:rPr kumimoji="1" lang="ja-JP" altLang="en-US" dirty="0" smtClean="0"/>
              <a:t>コピー</a:t>
            </a:r>
            <a:r>
              <a:rPr lang="en-US" altLang="ja-JP" dirty="0" smtClean="0"/>
              <a:t>(</a:t>
            </a:r>
            <a:r>
              <a:rPr lang="ja-JP" altLang="en-US" dirty="0" smtClean="0"/>
              <a:t>格納</a:t>
            </a:r>
            <a:r>
              <a:rPr lang="en-US" altLang="ja-JP" dirty="0" smtClean="0"/>
              <a:t>)</a:t>
            </a:r>
            <a:r>
              <a:rPr kumimoji="1" lang="ja-JP" altLang="en-US" dirty="0" smtClean="0"/>
              <a:t>します。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 descr="LOG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0531" y="142852"/>
            <a:ext cx="11906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578FDF-1FE7-45DE-AC57-14E0FE9E8926}" type="slidenum">
              <a:rPr lang="ja-JP" altLang="en-US"/>
              <a:pPr>
                <a:defRPr/>
              </a:pPr>
              <a:t>2</a:t>
            </a:fld>
            <a:endParaRPr lang="ja-JP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214563" y="6356350"/>
            <a:ext cx="5162550" cy="365125"/>
          </a:xfrm>
        </p:spPr>
        <p:txBody>
          <a:bodyPr/>
          <a:lstStyle/>
          <a:p>
            <a:pPr>
              <a:defRPr/>
            </a:pPr>
            <a:r>
              <a:rPr lang="en-US" altLang="ja-JP" smtClean="0"/>
              <a:t>Copyright(C) MARUTSU ELEC CO. LTD</a:t>
            </a:r>
            <a:endParaRPr lang="ja-JP" altLang="en-US"/>
          </a:p>
        </p:txBody>
      </p:sp>
      <p:pic>
        <p:nvPicPr>
          <p:cNvPr id="60423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0" y="1268760"/>
            <a:ext cx="7486650" cy="417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ular Callout 13"/>
          <p:cNvSpPr/>
          <p:nvPr/>
        </p:nvSpPr>
        <p:spPr>
          <a:xfrm>
            <a:off x="428625" y="2411760"/>
            <a:ext cx="1357313" cy="500062"/>
          </a:xfrm>
          <a:prstGeom prst="wedgeRectCallout">
            <a:avLst>
              <a:gd name="adj1" fmla="val -9714"/>
              <a:gd name="adj2" fmla="val 10865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ja-JP" altLang="en-US"/>
              <a:t>電流源 </a:t>
            </a:r>
            <a:r>
              <a:rPr lang="en-US" altLang="ja-JP" dirty="0"/>
              <a:t>IDC</a:t>
            </a:r>
            <a:endParaRPr lang="ja-JP" altLang="en-US"/>
          </a:p>
        </p:txBody>
      </p:sp>
      <p:sp>
        <p:nvSpPr>
          <p:cNvPr id="15" name="Rectangular Callout 14"/>
          <p:cNvSpPr/>
          <p:nvPr/>
        </p:nvSpPr>
        <p:spPr>
          <a:xfrm>
            <a:off x="2071688" y="2411760"/>
            <a:ext cx="1357312" cy="500062"/>
          </a:xfrm>
          <a:prstGeom prst="wedgeRectCallout">
            <a:avLst>
              <a:gd name="adj1" fmla="val -26719"/>
              <a:gd name="adj2" fmla="val 1210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ja-JP" altLang="en-US"/>
              <a:t>ダイオード</a:t>
            </a:r>
          </a:p>
        </p:txBody>
      </p:sp>
      <p:sp>
        <p:nvSpPr>
          <p:cNvPr id="16" name="Rectangular Callout 15"/>
          <p:cNvSpPr/>
          <p:nvPr/>
        </p:nvSpPr>
        <p:spPr>
          <a:xfrm>
            <a:off x="3929063" y="2411760"/>
            <a:ext cx="1357312" cy="500062"/>
          </a:xfrm>
          <a:prstGeom prst="wedgeRectCallout">
            <a:avLst>
              <a:gd name="adj1" fmla="val -59422"/>
              <a:gd name="adj2" fmla="val 1281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ja-JP" altLang="en-US"/>
              <a:t>抵抗</a:t>
            </a:r>
          </a:p>
        </p:txBody>
      </p:sp>
      <p:sp>
        <p:nvSpPr>
          <p:cNvPr id="20" name="Rectangular Callout 19"/>
          <p:cNvSpPr/>
          <p:nvPr/>
        </p:nvSpPr>
        <p:spPr>
          <a:xfrm>
            <a:off x="6215063" y="2197447"/>
            <a:ext cx="1357312" cy="500063"/>
          </a:xfrm>
          <a:prstGeom prst="wedgeRectCallout">
            <a:avLst>
              <a:gd name="adj1" fmla="val -29989"/>
              <a:gd name="adj2" fmla="val -1203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ja-JP" altLang="en-US"/>
              <a:t>抵抗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99121" y="345024"/>
            <a:ext cx="42675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latin typeface="Arial" pitchFamily="34" charset="0"/>
                <a:cs typeface="Arial" pitchFamily="34" charset="0"/>
              </a:rPr>
              <a:t>1.</a:t>
            </a:r>
            <a:r>
              <a:rPr lang="ja-JP" altLang="en-US" dirty="0" smtClean="0">
                <a:latin typeface="Arial" pitchFamily="34" charset="0"/>
                <a:cs typeface="Arial" pitchFamily="34" charset="0"/>
              </a:rPr>
              <a:t>太陽電池の</a:t>
            </a:r>
            <a:r>
              <a:rPr lang="en-US" altLang="ja-JP" dirty="0" smtClean="0">
                <a:latin typeface="Arial" pitchFamily="34" charset="0"/>
                <a:cs typeface="Arial" pitchFamily="34" charset="0"/>
              </a:rPr>
              <a:t>SPICE</a:t>
            </a:r>
            <a:r>
              <a:rPr lang="ja-JP" altLang="en-US" dirty="0" smtClean="0">
                <a:latin typeface="Arial" pitchFamily="34" charset="0"/>
                <a:cs typeface="Arial" pitchFamily="34" charset="0"/>
              </a:rPr>
              <a:t>モ</a:t>
            </a:r>
            <a:r>
              <a:rPr lang="ja-JP" altLang="en-US" smtClean="0">
                <a:latin typeface="Arial" pitchFamily="34" charset="0"/>
                <a:cs typeface="Arial" pitchFamily="34" charset="0"/>
              </a:rPr>
              <a:t>デルの等価回路図</a:t>
            </a:r>
            <a:endParaRPr lang="en-US" altLang="ja-JP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3648" y="5661248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mtClean="0"/>
              <a:t>太陽電池の</a:t>
            </a:r>
            <a:r>
              <a:rPr kumimoji="1" lang="en-US" altLang="ja-JP" dirty="0" smtClean="0"/>
              <a:t>SPICE</a:t>
            </a:r>
            <a:r>
              <a:rPr kumimoji="1" lang="ja-JP" altLang="en-US" smtClean="0"/>
              <a:t>モデルは出力特性に再現性があるモデルです。</a:t>
            </a:r>
            <a:endParaRPr kumimoji="1" lang="ja-JP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 descr="LOG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0531" y="142852"/>
            <a:ext cx="11906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578FDF-1FE7-45DE-AC57-14E0FE9E8926}" type="slidenum">
              <a:rPr lang="ja-JP" altLang="en-US"/>
              <a:pPr>
                <a:defRPr/>
              </a:pPr>
              <a:t>3</a:t>
            </a:fld>
            <a:endParaRPr lang="ja-JP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214563" y="6356350"/>
            <a:ext cx="5162550" cy="365125"/>
          </a:xfrm>
        </p:spPr>
        <p:txBody>
          <a:bodyPr/>
          <a:lstStyle/>
          <a:p>
            <a:pPr>
              <a:defRPr/>
            </a:pPr>
            <a:r>
              <a:rPr lang="en-US" altLang="ja-JP" smtClean="0"/>
              <a:t>Copyright(C) MARUTSU ELEC CO. LTD</a:t>
            </a:r>
            <a:endParaRPr lang="ja-JP" altLang="en-US"/>
          </a:p>
        </p:txBody>
      </p:sp>
      <p:sp>
        <p:nvSpPr>
          <p:cNvPr id="12" name="Rectangle 11"/>
          <p:cNvSpPr/>
          <p:nvPr/>
        </p:nvSpPr>
        <p:spPr>
          <a:xfrm>
            <a:off x="299121" y="345024"/>
            <a:ext cx="42675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latin typeface="Arial" pitchFamily="34" charset="0"/>
                <a:cs typeface="Arial" pitchFamily="34" charset="0"/>
              </a:rPr>
              <a:t>1.</a:t>
            </a:r>
            <a:r>
              <a:rPr lang="ja-JP" altLang="en-US" dirty="0" smtClean="0">
                <a:latin typeface="Arial" pitchFamily="34" charset="0"/>
                <a:cs typeface="Arial" pitchFamily="34" charset="0"/>
              </a:rPr>
              <a:t>太陽電池の</a:t>
            </a:r>
            <a:r>
              <a:rPr lang="en-US" altLang="ja-JP" dirty="0" smtClean="0">
                <a:latin typeface="Arial" pitchFamily="34" charset="0"/>
                <a:cs typeface="Arial" pitchFamily="34" charset="0"/>
              </a:rPr>
              <a:t>SPICE</a:t>
            </a:r>
            <a:r>
              <a:rPr lang="ja-JP" altLang="en-US" dirty="0" smtClean="0">
                <a:latin typeface="Arial" pitchFamily="34" charset="0"/>
                <a:cs typeface="Arial" pitchFamily="34" charset="0"/>
              </a:rPr>
              <a:t>モ</a:t>
            </a:r>
            <a:r>
              <a:rPr lang="ja-JP" altLang="en-US" smtClean="0">
                <a:latin typeface="Arial" pitchFamily="34" charset="0"/>
                <a:cs typeface="Arial" pitchFamily="34" charset="0"/>
              </a:rPr>
              <a:t>デルの等価回路図</a:t>
            </a:r>
            <a:endParaRPr lang="en-US" altLang="ja-JP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0" descr="WS0000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980728"/>
            <a:ext cx="8181975" cy="52006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 descr="LOG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0531" y="142852"/>
            <a:ext cx="11906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578FDF-1FE7-45DE-AC57-14E0FE9E8926}" type="slidenum">
              <a:rPr lang="ja-JP" altLang="en-US"/>
              <a:pPr>
                <a:defRPr/>
              </a:pPr>
              <a:t>4</a:t>
            </a:fld>
            <a:endParaRPr lang="ja-JP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214563" y="6356350"/>
            <a:ext cx="5162550" cy="365125"/>
          </a:xfrm>
        </p:spPr>
        <p:txBody>
          <a:bodyPr/>
          <a:lstStyle/>
          <a:p>
            <a:pPr>
              <a:defRPr/>
            </a:pPr>
            <a:r>
              <a:rPr lang="en-US" altLang="ja-JP" smtClean="0"/>
              <a:t>Copyright(C) MARUTSU ELEC CO. LTD</a:t>
            </a:r>
            <a:endParaRPr lang="ja-JP" altLang="en-US"/>
          </a:p>
        </p:txBody>
      </p:sp>
      <p:sp>
        <p:nvSpPr>
          <p:cNvPr id="12" name="Rectangle 11"/>
          <p:cNvSpPr/>
          <p:nvPr/>
        </p:nvSpPr>
        <p:spPr>
          <a:xfrm>
            <a:off x="299121" y="345024"/>
            <a:ext cx="42675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latin typeface="Arial" pitchFamily="34" charset="0"/>
                <a:cs typeface="Arial" pitchFamily="34" charset="0"/>
              </a:rPr>
              <a:t>1.</a:t>
            </a:r>
            <a:r>
              <a:rPr lang="ja-JP" altLang="en-US" dirty="0" smtClean="0">
                <a:latin typeface="Arial" pitchFamily="34" charset="0"/>
                <a:cs typeface="Arial" pitchFamily="34" charset="0"/>
              </a:rPr>
              <a:t>太陽電池の</a:t>
            </a:r>
            <a:r>
              <a:rPr lang="en-US" altLang="ja-JP" dirty="0" smtClean="0">
                <a:latin typeface="Arial" pitchFamily="34" charset="0"/>
                <a:cs typeface="Arial" pitchFamily="34" charset="0"/>
              </a:rPr>
              <a:t>SPICE</a:t>
            </a:r>
            <a:r>
              <a:rPr lang="ja-JP" altLang="en-US" dirty="0" smtClean="0">
                <a:latin typeface="Arial" pitchFamily="34" charset="0"/>
                <a:cs typeface="Arial" pitchFamily="34" charset="0"/>
              </a:rPr>
              <a:t>モ</a:t>
            </a:r>
            <a:r>
              <a:rPr lang="ja-JP" altLang="en-US" smtClean="0">
                <a:latin typeface="Arial" pitchFamily="34" charset="0"/>
                <a:cs typeface="Arial" pitchFamily="34" charset="0"/>
              </a:rPr>
              <a:t>デルの等価回路図</a:t>
            </a:r>
            <a:endParaRPr lang="en-US" altLang="ja-JP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 descr="WS0000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124744"/>
            <a:ext cx="4531492" cy="2880320"/>
          </a:xfrm>
          <a:prstGeom prst="rect">
            <a:avLst/>
          </a:prstGeom>
        </p:spPr>
      </p:pic>
      <p:pic>
        <p:nvPicPr>
          <p:cNvPr id="9" name="Picture 8" descr="WS0000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64088" y="1124744"/>
            <a:ext cx="3371850" cy="4886325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>
            <a:off x="5004048" y="2420888"/>
            <a:ext cx="288032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7544" y="4365104"/>
            <a:ext cx="39604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mtClean="0"/>
              <a:t>太陽電池の等価回路の箇所を回路図シンボルにする。回路図シンボルは、</a:t>
            </a:r>
            <a:endParaRPr kumimoji="1" lang="en-US" altLang="ja-JP" dirty="0" smtClean="0"/>
          </a:p>
          <a:p>
            <a:r>
              <a:rPr lang="ja-JP" altLang="en-US" smtClean="0"/>
              <a:t>ツールに依存性があります。</a:t>
            </a:r>
            <a:endParaRPr lang="en-US" altLang="ja-JP" dirty="0" smtClean="0"/>
          </a:p>
          <a:p>
            <a:endParaRPr kumimoji="1" lang="en-US" altLang="ja-JP" dirty="0" smtClean="0"/>
          </a:p>
          <a:p>
            <a:r>
              <a:rPr lang="en-US" altLang="ja-JP" dirty="0" err="1" smtClean="0"/>
              <a:t>LTspice</a:t>
            </a:r>
            <a:r>
              <a:rPr lang="ja-JP" altLang="en-US" smtClean="0"/>
              <a:t>の回路図シンボル⇒</a:t>
            </a:r>
            <a:r>
              <a:rPr lang="en-US" altLang="ja-JP" dirty="0" smtClean="0"/>
              <a:t>.</a:t>
            </a:r>
            <a:r>
              <a:rPr lang="en-US" altLang="ja-JP" dirty="0" err="1" smtClean="0"/>
              <a:t>asy</a:t>
            </a:r>
            <a:endParaRPr kumimoji="1" lang="en-US" altLang="ja-JP" dirty="0" smtClean="0"/>
          </a:p>
          <a:p>
            <a:r>
              <a:rPr lang="en-US" altLang="ja-JP" dirty="0" err="1" smtClean="0"/>
              <a:t>PSpice</a:t>
            </a:r>
            <a:r>
              <a:rPr lang="ja-JP" altLang="en-US" smtClean="0"/>
              <a:t>の回路図シンボル⇒ </a:t>
            </a:r>
            <a:r>
              <a:rPr lang="en-US" altLang="ja-JP" dirty="0" smtClean="0"/>
              <a:t>.</a:t>
            </a:r>
            <a:r>
              <a:rPr lang="en-US" altLang="ja-JP" dirty="0" err="1" smtClean="0"/>
              <a:t>olb</a:t>
            </a:r>
            <a:endParaRPr kumimoji="1" lang="ja-JP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LOG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39093" y="214290"/>
            <a:ext cx="11906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C177AF-00AC-4A8D-A1C6-68F113C9733A}" type="slidenum">
              <a:rPr lang="ja-JP" altLang="en-US"/>
              <a:pPr>
                <a:defRPr/>
              </a:pPr>
              <a:t>5</a:t>
            </a:fld>
            <a:endParaRPr lang="ja-JP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214563" y="6356350"/>
            <a:ext cx="5162550" cy="365125"/>
          </a:xfrm>
        </p:spPr>
        <p:txBody>
          <a:bodyPr/>
          <a:lstStyle/>
          <a:p>
            <a:pPr>
              <a:defRPr/>
            </a:pPr>
            <a:r>
              <a:rPr lang="en-US" altLang="ja-JP" smtClean="0"/>
              <a:t>Copyright(C) MARUTSU ELEC CO. LTD</a:t>
            </a:r>
            <a:endParaRPr lang="ja-JP" altLang="en-US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95536" y="692696"/>
            <a:ext cx="36471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ja-JP" altLang="en-US" dirty="0"/>
              <a:t>太陽</a:t>
            </a:r>
            <a:r>
              <a:rPr lang="ja-JP" altLang="en-US"/>
              <a:t>電</a:t>
            </a:r>
            <a:r>
              <a:rPr lang="ja-JP" altLang="en-US" smtClean="0"/>
              <a:t>池の出力特性の評価回路図</a:t>
            </a:r>
            <a:endParaRPr lang="en-US" altLang="ja-JP" dirty="0" smtClean="0"/>
          </a:p>
        </p:txBody>
      </p:sp>
      <p:sp>
        <p:nvSpPr>
          <p:cNvPr id="8" name="Rectangle 7"/>
          <p:cNvSpPr/>
          <p:nvPr/>
        </p:nvSpPr>
        <p:spPr>
          <a:xfrm>
            <a:off x="179512" y="188640"/>
            <a:ext cx="3954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2.</a:t>
            </a:r>
            <a:r>
              <a:rPr lang="ja-JP" altLang="en-US" smtClean="0"/>
              <a:t>太陽電池の出力特性シミュレーション</a:t>
            </a:r>
            <a:endParaRPr lang="ja-JP" altLang="en-US"/>
          </a:p>
        </p:txBody>
      </p:sp>
      <p:pic>
        <p:nvPicPr>
          <p:cNvPr id="10" name="Picture 9" descr="WS0000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1124744"/>
            <a:ext cx="7532462" cy="51299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LOG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39093" y="214290"/>
            <a:ext cx="11906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C177AF-00AC-4A8D-A1C6-68F113C9733A}" type="slidenum">
              <a:rPr lang="ja-JP" altLang="en-US"/>
              <a:pPr>
                <a:defRPr/>
              </a:pPr>
              <a:t>6</a:t>
            </a:fld>
            <a:endParaRPr lang="ja-JP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214563" y="6356350"/>
            <a:ext cx="5162550" cy="365125"/>
          </a:xfrm>
        </p:spPr>
        <p:txBody>
          <a:bodyPr/>
          <a:lstStyle/>
          <a:p>
            <a:pPr>
              <a:defRPr/>
            </a:pPr>
            <a:r>
              <a:rPr lang="en-US" altLang="ja-JP" smtClean="0"/>
              <a:t>Copyright(C) MARUTSU ELEC CO. LTD</a:t>
            </a:r>
            <a:endParaRPr lang="ja-JP" altLang="en-US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95536" y="620688"/>
            <a:ext cx="3976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ja-JP" altLang="en-US" dirty="0"/>
              <a:t>太陽電池モデルのシミュレーション結果</a:t>
            </a:r>
            <a:endParaRPr lang="en-US" altLang="ja-JP" dirty="0"/>
          </a:p>
        </p:txBody>
      </p:sp>
      <p:sp>
        <p:nvSpPr>
          <p:cNvPr id="8" name="Rectangle 7"/>
          <p:cNvSpPr/>
          <p:nvPr/>
        </p:nvSpPr>
        <p:spPr>
          <a:xfrm>
            <a:off x="179512" y="188640"/>
            <a:ext cx="3954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2.</a:t>
            </a:r>
            <a:r>
              <a:rPr lang="ja-JP" altLang="en-US" smtClean="0"/>
              <a:t>太陽電池の出力特性シミュレーション</a:t>
            </a:r>
            <a:endParaRPr lang="ja-JP" altLang="en-US"/>
          </a:p>
        </p:txBody>
      </p:sp>
      <p:pic>
        <p:nvPicPr>
          <p:cNvPr id="9" name="Picture 8" descr="WS0000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1124744"/>
            <a:ext cx="7416824" cy="505123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7504" y="177281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err="1" smtClean="0"/>
              <a:t>Iout</a:t>
            </a:r>
            <a:r>
              <a:rPr kumimoji="1" lang="en-US" altLang="ja-JP" dirty="0" smtClean="0"/>
              <a:t>[A]</a:t>
            </a:r>
            <a:endParaRPr kumimoji="1" lang="ja-JP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956648" y="617368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err="1" smtClean="0"/>
              <a:t>Vout</a:t>
            </a:r>
            <a:r>
              <a:rPr kumimoji="1" lang="en-US" altLang="ja-JP" dirty="0" smtClean="0"/>
              <a:t>[V]</a:t>
            </a:r>
            <a:endParaRPr kumimoji="1" lang="ja-JP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LOG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39093" y="214290"/>
            <a:ext cx="11906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16216" y="6309320"/>
            <a:ext cx="2133600" cy="365125"/>
          </a:xfrm>
        </p:spPr>
        <p:txBody>
          <a:bodyPr/>
          <a:lstStyle/>
          <a:p>
            <a:pPr>
              <a:defRPr/>
            </a:pPr>
            <a:fld id="{DDC177AF-00AC-4A8D-A1C6-68F113C9733A}" type="slidenum">
              <a:rPr lang="ja-JP" altLang="en-US"/>
              <a:pPr>
                <a:defRPr/>
              </a:pPr>
              <a:t>7</a:t>
            </a:fld>
            <a:endParaRPr lang="ja-JP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214563" y="6356350"/>
            <a:ext cx="5162550" cy="365125"/>
          </a:xfrm>
        </p:spPr>
        <p:txBody>
          <a:bodyPr/>
          <a:lstStyle/>
          <a:p>
            <a:pPr>
              <a:defRPr/>
            </a:pPr>
            <a:r>
              <a:rPr lang="en-US" altLang="ja-JP" smtClean="0"/>
              <a:t>Copyright(C) MARUTSU ELEC CO. LTD</a:t>
            </a:r>
            <a:endParaRPr lang="ja-JP" altLang="en-US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95536" y="620688"/>
            <a:ext cx="3976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ja-JP" altLang="en-US" dirty="0"/>
              <a:t>太陽電池モデルのシミュレーション結果</a:t>
            </a:r>
            <a:endParaRPr lang="en-US" altLang="ja-JP" dirty="0"/>
          </a:p>
        </p:txBody>
      </p:sp>
      <p:sp>
        <p:nvSpPr>
          <p:cNvPr id="8" name="Rectangle 7"/>
          <p:cNvSpPr/>
          <p:nvPr/>
        </p:nvSpPr>
        <p:spPr>
          <a:xfrm>
            <a:off x="179512" y="188640"/>
            <a:ext cx="3954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2.</a:t>
            </a:r>
            <a:r>
              <a:rPr lang="ja-JP" altLang="en-US" smtClean="0"/>
              <a:t>太陽電池の出力特性シミュレーション</a:t>
            </a:r>
            <a:endParaRPr lang="ja-JP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07504" y="177281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err="1" smtClean="0"/>
              <a:t>Wout</a:t>
            </a:r>
            <a:r>
              <a:rPr kumimoji="1" lang="en-US" altLang="ja-JP" dirty="0" smtClean="0"/>
              <a:t>[W]</a:t>
            </a:r>
            <a:endParaRPr kumimoji="1" lang="ja-JP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956648" y="617368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err="1" smtClean="0"/>
              <a:t>Vout</a:t>
            </a:r>
            <a:r>
              <a:rPr kumimoji="1" lang="en-US" altLang="ja-JP" dirty="0" smtClean="0"/>
              <a:t>[V]</a:t>
            </a:r>
            <a:endParaRPr kumimoji="1" lang="ja-JP" altLang="en-US"/>
          </a:p>
        </p:txBody>
      </p:sp>
      <p:pic>
        <p:nvPicPr>
          <p:cNvPr id="12" name="Picture 11" descr="WS0000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980728"/>
            <a:ext cx="7638193" cy="520199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LOG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7655" y="214290"/>
            <a:ext cx="11906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090356-3B87-4609-892B-93EE511D3728}" type="slidenum">
              <a:rPr lang="ja-JP" altLang="en-US"/>
              <a:pPr>
                <a:defRPr/>
              </a:pPr>
              <a:t>8</a:t>
            </a:fld>
            <a:endParaRPr lang="ja-JP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214563" y="6356350"/>
            <a:ext cx="5162550" cy="365125"/>
          </a:xfrm>
        </p:spPr>
        <p:txBody>
          <a:bodyPr/>
          <a:lstStyle/>
          <a:p>
            <a:pPr>
              <a:defRPr/>
            </a:pPr>
            <a:r>
              <a:rPr lang="en-US" altLang="ja-JP" smtClean="0"/>
              <a:t>Copyright(C) MARUTSU ELEC CO. LTD</a:t>
            </a:r>
            <a:endParaRPr lang="ja-JP" altLang="en-US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357188" y="857250"/>
            <a:ext cx="40751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ja-JP" altLang="en-US"/>
              <a:t>太陽電池モデルの出力特性の解析精度</a:t>
            </a:r>
            <a:endParaRPr lang="en-US" altLang="ja-JP"/>
          </a:p>
        </p:txBody>
      </p:sp>
      <p:pic>
        <p:nvPicPr>
          <p:cNvPr id="16429" name="Picture 1"/>
          <p:cNvPicPr>
            <a:picLocks noChangeAspect="1" noChangeArrowheads="1"/>
          </p:cNvPicPr>
          <p:nvPr/>
        </p:nvPicPr>
        <p:blipFill>
          <a:blip r:embed="rId4" cstate="print"/>
          <a:srcRect b="5424"/>
          <a:stretch>
            <a:fillRect/>
          </a:stretch>
        </p:blipFill>
        <p:spPr bwMode="auto">
          <a:xfrm>
            <a:off x="1979712" y="2852936"/>
            <a:ext cx="4218832" cy="3496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214282" y="285728"/>
            <a:ext cx="3954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2.</a:t>
            </a:r>
            <a:r>
              <a:rPr lang="ja-JP" altLang="en-US" smtClean="0"/>
              <a:t>太陽電池の出力特性シミュレーション</a:t>
            </a:r>
            <a:endParaRPr lang="en-US" altLang="ja-JP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1907704" y="1412776"/>
          <a:ext cx="4953001" cy="1384935"/>
        </p:xfrm>
        <a:graphic>
          <a:graphicData uri="http://schemas.openxmlformats.org/drawingml/2006/table">
            <a:tbl>
              <a:tblPr/>
              <a:tblGrid>
                <a:gridCol w="1237774"/>
                <a:gridCol w="1238409"/>
                <a:gridCol w="1238409"/>
                <a:gridCol w="1238409"/>
              </a:tblGrid>
              <a:tr h="3879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Arial"/>
                          <a:ea typeface="ＭＳ 明朝"/>
                          <a:cs typeface="Angsana New"/>
                        </a:rPr>
                        <a:t>Symbol</a:t>
                      </a:r>
                      <a:endParaRPr lang="ja-JP" sz="1050" kern="100">
                        <a:latin typeface="Century"/>
                        <a:ea typeface="ＭＳ 明朝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Measurement</a:t>
                      </a:r>
                      <a:endParaRPr lang="ja-JP" sz="1050" kern="100"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latin typeface="Arial"/>
                          <a:ea typeface="ＭＳ 明朝"/>
                          <a:cs typeface="Times New Roman"/>
                        </a:rPr>
                        <a:t>Sim</a:t>
                      </a:r>
                      <a:r>
                        <a:rPr lang="en-US" sz="1200" kern="100" dirty="0">
                          <a:latin typeface="Arial"/>
                          <a:ea typeface="ＭＳ 明朝"/>
                          <a:cs typeface="Times New Roman"/>
                        </a:rPr>
                        <a:t>ulation</a:t>
                      </a:r>
                      <a:endParaRPr lang="ja-JP" sz="1050" kern="100"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 kern="1200">
                          <a:latin typeface="Arial"/>
                          <a:ea typeface="ＭＳ 明朝"/>
                          <a:cs typeface="Times New Roman"/>
                        </a:rPr>
                        <a:t>%Error</a:t>
                      </a:r>
                      <a:endParaRPr lang="ja-JP" sz="1050" kern="100"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3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Angsana New"/>
                        </a:rPr>
                        <a:t>Pmax</a:t>
                      </a:r>
                      <a:endParaRPr lang="ja-JP" sz="1050" kern="100">
                        <a:latin typeface="Century"/>
                        <a:ea typeface="ＭＳ 明朝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Angsana New"/>
                        </a:rPr>
                        <a:t>124.700</a:t>
                      </a:r>
                      <a:endParaRPr lang="ja-JP" sz="1050" kern="100">
                        <a:latin typeface="Century"/>
                        <a:ea typeface="ＭＳ 明朝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Arial"/>
                          <a:ea typeface="ＭＳ 明朝"/>
                          <a:cs typeface="Angsana New"/>
                        </a:rPr>
                        <a:t>124.700</a:t>
                      </a:r>
                      <a:endParaRPr lang="ja-JP" sz="1050" kern="100">
                        <a:latin typeface="Century"/>
                        <a:ea typeface="ＭＳ 明朝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Angsana New"/>
                        </a:rPr>
                        <a:t>0.000</a:t>
                      </a:r>
                      <a:endParaRPr lang="ja-JP" sz="1050" kern="100">
                        <a:latin typeface="Century"/>
                        <a:ea typeface="ＭＳ 明朝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3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Angsana New"/>
                        </a:rPr>
                        <a:t>Vmp</a:t>
                      </a:r>
                      <a:endParaRPr lang="ja-JP" sz="1050" kern="100">
                        <a:latin typeface="Century"/>
                        <a:ea typeface="ＭＳ 明朝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Angsana New"/>
                        </a:rPr>
                        <a:t>215.000</a:t>
                      </a:r>
                      <a:endParaRPr lang="ja-JP" sz="1050" kern="100">
                        <a:latin typeface="Century"/>
                        <a:ea typeface="ＭＳ 明朝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Angsana New"/>
                        </a:rPr>
                        <a:t>215.000</a:t>
                      </a:r>
                      <a:endParaRPr lang="ja-JP" sz="1050" kern="100">
                        <a:latin typeface="Century"/>
                        <a:ea typeface="ＭＳ 明朝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Angsana New"/>
                        </a:rPr>
                        <a:t>0.000</a:t>
                      </a:r>
                      <a:endParaRPr lang="ja-JP" sz="1050" kern="100">
                        <a:latin typeface="Century"/>
                        <a:ea typeface="ＭＳ 明朝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3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Angsana New"/>
                        </a:rPr>
                        <a:t>Imp</a:t>
                      </a:r>
                      <a:endParaRPr lang="ja-JP" sz="1050" kern="100">
                        <a:latin typeface="Century"/>
                        <a:ea typeface="ＭＳ 明朝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Angsana New"/>
                        </a:rPr>
                        <a:t>0.580</a:t>
                      </a:r>
                      <a:endParaRPr lang="ja-JP" sz="1050" kern="100">
                        <a:latin typeface="Century"/>
                        <a:ea typeface="ＭＳ 明朝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Angsana New"/>
                        </a:rPr>
                        <a:t>0.580</a:t>
                      </a:r>
                      <a:endParaRPr lang="ja-JP" sz="1050" kern="100">
                        <a:latin typeface="Century"/>
                        <a:ea typeface="ＭＳ 明朝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Angsana New"/>
                        </a:rPr>
                        <a:t>0.000</a:t>
                      </a:r>
                      <a:endParaRPr lang="ja-JP" sz="1050" kern="100">
                        <a:latin typeface="Century"/>
                        <a:ea typeface="ＭＳ 明朝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3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Angsana New"/>
                        </a:rPr>
                        <a:t>Isc</a:t>
                      </a:r>
                      <a:endParaRPr lang="ja-JP" sz="1050" kern="100">
                        <a:latin typeface="Century"/>
                        <a:ea typeface="ＭＳ 明朝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Angsana New"/>
                        </a:rPr>
                        <a:t>0.660</a:t>
                      </a:r>
                      <a:endParaRPr lang="ja-JP" sz="1050" kern="100">
                        <a:latin typeface="Century"/>
                        <a:ea typeface="ＭＳ 明朝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Angsana New"/>
                        </a:rPr>
                        <a:t>0.660</a:t>
                      </a:r>
                      <a:endParaRPr lang="ja-JP" sz="1050" kern="100">
                        <a:latin typeface="Century"/>
                        <a:ea typeface="ＭＳ 明朝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Angsana New"/>
                        </a:rPr>
                        <a:t>0.000</a:t>
                      </a:r>
                      <a:endParaRPr lang="ja-JP" sz="1050" kern="100">
                        <a:latin typeface="Century"/>
                        <a:ea typeface="ＭＳ 明朝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3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Angsana New"/>
                        </a:rPr>
                        <a:t>Voc</a:t>
                      </a:r>
                      <a:endParaRPr lang="ja-JP" sz="1050" kern="100">
                        <a:latin typeface="Century"/>
                        <a:ea typeface="ＭＳ 明朝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Angsana New"/>
                        </a:rPr>
                        <a:t>280.000</a:t>
                      </a:r>
                      <a:endParaRPr lang="ja-JP" sz="1050" kern="100">
                        <a:latin typeface="Century"/>
                        <a:ea typeface="ＭＳ 明朝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Angsana New"/>
                        </a:rPr>
                        <a:t>277.869</a:t>
                      </a:r>
                      <a:endParaRPr lang="ja-JP" sz="1050" kern="100">
                        <a:latin typeface="Century"/>
                        <a:ea typeface="ＭＳ 明朝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Arial"/>
                          <a:ea typeface="ＭＳ 明朝"/>
                          <a:cs typeface="Angsana New"/>
                        </a:rPr>
                        <a:t>-0.761</a:t>
                      </a:r>
                      <a:endParaRPr lang="ja-JP" sz="1050" kern="100">
                        <a:latin typeface="Century"/>
                        <a:ea typeface="ＭＳ 明朝"/>
                        <a:cs typeface="Angsan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LOG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7655" y="214290"/>
            <a:ext cx="11906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090356-3B87-4609-892B-93EE511D3728}" type="slidenum">
              <a:rPr lang="ja-JP" altLang="en-US"/>
              <a:pPr>
                <a:defRPr/>
              </a:pPr>
              <a:t>9</a:t>
            </a:fld>
            <a:endParaRPr lang="ja-JP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214563" y="6356350"/>
            <a:ext cx="5162550" cy="365125"/>
          </a:xfrm>
        </p:spPr>
        <p:txBody>
          <a:bodyPr/>
          <a:lstStyle/>
          <a:p>
            <a:pPr>
              <a:defRPr/>
            </a:pPr>
            <a:r>
              <a:rPr lang="en-US" altLang="ja-JP" smtClean="0"/>
              <a:t>Copyright(C) MARUTSU ELEC CO. LTD</a:t>
            </a:r>
            <a:endParaRPr lang="ja-JP" altLang="en-US"/>
          </a:p>
        </p:txBody>
      </p:sp>
      <p:sp>
        <p:nvSpPr>
          <p:cNvPr id="12" name="Rectangle 11"/>
          <p:cNvSpPr/>
          <p:nvPr/>
        </p:nvSpPr>
        <p:spPr>
          <a:xfrm>
            <a:off x="214282" y="285728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3.</a:t>
            </a:r>
            <a:r>
              <a:rPr lang="ja-JP" altLang="en-US" smtClean="0"/>
              <a:t>太陽光システム全体シミュレーション</a:t>
            </a:r>
            <a:br>
              <a:rPr lang="ja-JP" altLang="en-US" smtClean="0"/>
            </a:br>
            <a:r>
              <a:rPr lang="ja-JP" altLang="en-US" smtClean="0"/>
              <a:t>　</a:t>
            </a:r>
            <a:r>
              <a:rPr lang="en-US" altLang="ja-JP" dirty="0" smtClean="0"/>
              <a:t>3.1 </a:t>
            </a:r>
            <a:r>
              <a:rPr lang="ja-JP" altLang="en-US" smtClean="0"/>
              <a:t>直列</a:t>
            </a:r>
            <a:r>
              <a:rPr lang="en-US" altLang="ja-JP" dirty="0" smtClean="0"/>
              <a:t>2</a:t>
            </a:r>
            <a:r>
              <a:rPr lang="ja-JP" altLang="en-US" smtClean="0"/>
              <a:t>接続</a:t>
            </a:r>
            <a:endParaRPr lang="en-US" altLang="ja-JP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8" descr="WS0000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980728"/>
            <a:ext cx="7743923" cy="527400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778</TotalTime>
  <Words>1187</Words>
  <Application>Microsoft Office PowerPoint</Application>
  <PresentationFormat>画面に合わせる (4:3)</PresentationFormat>
  <Paragraphs>175</Paragraphs>
  <Slides>18</Slides>
  <Notes>18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19" baseType="lpstr">
      <vt:lpstr>Office Theme</vt:lpstr>
      <vt:lpstr>スライド 1</vt:lpstr>
      <vt:lpstr>スライド 2</vt:lpstr>
      <vt:lpstr>スライド 3</vt:lpstr>
      <vt:lpstr>スライド 4</vt:lpstr>
      <vt:lpstr>スライド 5</vt:lpstr>
      <vt:lpstr>スライド 6</vt:lpstr>
      <vt:lpstr>スライド 7</vt:lpstr>
      <vt:lpstr>スライド 8</vt:lpstr>
      <vt:lpstr>スライド 9</vt:lpstr>
      <vt:lpstr>スライド 10</vt:lpstr>
      <vt:lpstr>スライド 11</vt:lpstr>
      <vt:lpstr>スライド 12</vt:lpstr>
      <vt:lpstr>スライド 13</vt:lpstr>
      <vt:lpstr>スライド 14</vt:lpstr>
      <vt:lpstr>スライド 15</vt:lpstr>
      <vt:lpstr>スライド 16</vt:lpstr>
      <vt:lpstr>スライド 17</vt:lpstr>
      <vt:lpstr>スライド 18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bt</cp:lastModifiedBy>
  <cp:revision>41</cp:revision>
  <cp:lastPrinted>2013-04-18T02:29:31Z</cp:lastPrinted>
  <dcterms:created xsi:type="dcterms:W3CDTF">2013-03-26T03:50:07Z</dcterms:created>
  <dcterms:modified xsi:type="dcterms:W3CDTF">2014-12-23T05:07:33Z</dcterms:modified>
</cp:coreProperties>
</file>