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21" r:id="rId3"/>
    <p:sldId id="330" r:id="rId4"/>
    <p:sldId id="332" r:id="rId5"/>
    <p:sldId id="342" r:id="rId6"/>
    <p:sldId id="322" r:id="rId7"/>
    <p:sldId id="343" r:id="rId8"/>
    <p:sldId id="344" r:id="rId9"/>
    <p:sldId id="345" r:id="rId10"/>
    <p:sldId id="331" r:id="rId11"/>
    <p:sldId id="333" r:id="rId12"/>
    <p:sldId id="334" r:id="rId13"/>
    <p:sldId id="346" r:id="rId14"/>
    <p:sldId id="347" r:id="rId15"/>
    <p:sldId id="348" r:id="rId16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C8743-65EF-4817-BE24-0A102BBEE29F}" type="datetimeFigureOut">
              <a:rPr kumimoji="1" lang="ja-JP" altLang="en-US" smtClean="0"/>
              <a:pPr/>
              <a:t>2014/12/29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1FE9-EC17-4D47-8E65-A36022B953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06732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r">
              <a:defRPr sz="1200"/>
            </a:lvl1pPr>
          </a:lstStyle>
          <a:p>
            <a:fld id="{C3AD8751-E5DD-4C59-B7FC-39A81B7C118B}" type="datetimeFigureOut">
              <a:rPr kumimoji="1" lang="ja-JP" altLang="en-US" smtClean="0"/>
              <a:pPr/>
              <a:t>2014/12/29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48" tIns="47174" rIns="94348" bIns="47174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4348" tIns="47174" rIns="94348" bIns="47174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r">
              <a:defRPr sz="1200"/>
            </a:lvl1pPr>
          </a:lstStyle>
          <a:p>
            <a:fld id="{E712D422-4BB3-4916-A29A-783ECA2E9A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2906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2D422-4BB3-4916-A29A-783ECA2E9A3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E2B52-71E7-4A51-AAC6-559F48A114F6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E2B52-71E7-4A51-AAC6-559F48A114F6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E2B52-71E7-4A51-AAC6-559F48A114F6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E2B52-71E7-4A51-AAC6-559F48A114F6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300D-BBBB-48E4-BD45-3D74C75D7770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0568" y="2347264"/>
            <a:ext cx="5156076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dirty="0" smtClean="0"/>
              <a:t>1.</a:t>
            </a:r>
            <a:r>
              <a:rPr lang="ja-JP" altLang="en-US" sz="2000" dirty="0" smtClean="0"/>
              <a:t>太陽電池の</a:t>
            </a:r>
            <a:r>
              <a:rPr lang="en-US" altLang="ja-JP" sz="2000" dirty="0" smtClean="0"/>
              <a:t>SPICE</a:t>
            </a:r>
            <a:r>
              <a:rPr lang="ja-JP" altLang="en-US" sz="2000" dirty="0" smtClean="0"/>
              <a:t>モデルの識別化</a:t>
            </a:r>
            <a:endParaRPr lang="en-US" altLang="ja-JP" sz="2000" dirty="0" smtClean="0"/>
          </a:p>
          <a:p>
            <a:r>
              <a:rPr lang="en-US" altLang="ja-JP" sz="2000" b="1" dirty="0" smtClean="0"/>
              <a:t>*PART NUMBER: HEM125PA</a:t>
            </a:r>
            <a:endParaRPr lang="ja-JP" altLang="ja-JP" sz="2000" dirty="0" smtClean="0"/>
          </a:p>
          <a:p>
            <a:r>
              <a:rPr lang="en-US" altLang="ja-JP" sz="2000" b="1" dirty="0" smtClean="0"/>
              <a:t>*MANUFACTURER: HONDA</a:t>
            </a:r>
            <a:endParaRPr lang="ja-JP" altLang="ja-JP" sz="2000" dirty="0" smtClean="0"/>
          </a:p>
          <a:p>
            <a:r>
              <a:rPr lang="en-US" altLang="ja-JP" sz="2000" dirty="0" smtClean="0"/>
              <a:t>2.</a:t>
            </a:r>
            <a:r>
              <a:rPr lang="ja-JP" altLang="en-US" sz="2000" dirty="0" smtClean="0"/>
              <a:t>太陽電池の出力特性シミュレーション</a:t>
            </a:r>
            <a:br>
              <a:rPr lang="ja-JP" altLang="en-US" sz="2000" dirty="0" smtClean="0"/>
            </a:br>
            <a:r>
              <a:rPr lang="en-US" altLang="ja-JP" sz="2000" dirty="0" smtClean="0"/>
              <a:t>3.</a:t>
            </a:r>
            <a:r>
              <a:rPr lang="ja-JP" altLang="en-US" sz="2000" dirty="0" smtClean="0"/>
              <a:t>太陽光システムの影のシミュレーション</a:t>
            </a:r>
            <a:endParaRPr lang="en-US" altLang="ja-JP" sz="2000" dirty="0" smtClean="0"/>
          </a:p>
          <a:p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   (</a:t>
            </a:r>
            <a:r>
              <a:rPr lang="ja-JP" altLang="en-US" sz="2000" dirty="0" smtClean="0">
                <a:latin typeface="Arial" pitchFamily="34" charset="0"/>
                <a:cs typeface="Arial" pitchFamily="34" charset="0"/>
              </a:rPr>
              <a:t>直列接続構成の太陽光システム</a:t>
            </a: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500042"/>
            <a:ext cx="49503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影の影響を考慮した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太陽光システム</a:t>
            </a:r>
            <a:r>
              <a:rPr kumimoji="1" lang="en-US" altLang="ja-JP" sz="2800" dirty="0" smtClean="0"/>
              <a:t>(</a:t>
            </a:r>
            <a:r>
              <a:rPr kumimoji="1" lang="ja-JP" altLang="en-US" sz="2800" dirty="0" smtClean="0"/>
              <a:t>直列接続構成</a:t>
            </a:r>
            <a:r>
              <a:rPr kumimoji="1" lang="en-US" altLang="ja-JP" sz="2800" dirty="0" smtClean="0"/>
              <a:t>)</a:t>
            </a:r>
          </a:p>
          <a:p>
            <a:r>
              <a:rPr kumimoji="1" lang="ja-JP" altLang="en-US" sz="2800" dirty="0" smtClean="0"/>
              <a:t>シミュレーション</a:t>
            </a:r>
            <a:endParaRPr kumimoji="1" lang="ja-JP" altLang="en-US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57488" y="4500570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29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3" name="図 12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5150700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95536" y="620688"/>
            <a:ext cx="5434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dirty="0"/>
              <a:t>太陽電池モデルのシミュレーション結</a:t>
            </a:r>
            <a:r>
              <a:rPr lang="ja-JP" altLang="en-US" dirty="0" smtClean="0"/>
              <a:t>果</a:t>
            </a:r>
            <a:r>
              <a:rPr lang="en-US" altLang="ja-JP" dirty="0" smtClean="0"/>
              <a:t>(5Cells is 100%)</a:t>
            </a:r>
            <a:endParaRPr lang="en-US" altLang="ja-JP" dirty="0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</a:t>
            </a:r>
            <a:r>
              <a:rPr lang="ja-JP" altLang="en-US" smtClean="0"/>
              <a:t>太陽電池の出力特性シミュレーション</a:t>
            </a:r>
            <a:endParaRPr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1772816"/>
            <a:ext cx="110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Iout</a:t>
            </a:r>
            <a:r>
              <a:rPr kumimoji="1" lang="en-US" altLang="ja-JP" dirty="0" smtClean="0"/>
              <a:t>[</a:t>
            </a:r>
            <a:r>
              <a:rPr kumimoji="1" lang="en-US" altLang="ja-JP" dirty="0" err="1" smtClean="0"/>
              <a:t>mA</a:t>
            </a:r>
            <a:r>
              <a:rPr kumimoji="1" lang="en-US" altLang="ja-JP" dirty="0" smtClean="0"/>
              <a:t>]</a:t>
            </a:r>
            <a:endParaRPr kumimoji="1" lang="ja-JP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56648" y="6173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Vout</a:t>
            </a:r>
            <a:r>
              <a:rPr kumimoji="1" lang="en-US" altLang="ja-JP" dirty="0" smtClean="0"/>
              <a:t>[V]</a:t>
            </a:r>
            <a:endParaRPr kumimoji="1" lang="ja-JP" altLang="en-US"/>
          </a:p>
        </p:txBody>
      </p:sp>
      <p:pic>
        <p:nvPicPr>
          <p:cNvPr id="12" name="図 11" descr="WS0000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071545"/>
            <a:ext cx="7000924" cy="508660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16216" y="6309320"/>
            <a:ext cx="2133600" cy="365125"/>
          </a:xfrm>
        </p:spPr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95536" y="620688"/>
            <a:ext cx="62481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/>
              <a:t>太陽電池モデルのシミュレーション結</a:t>
            </a:r>
            <a:r>
              <a:rPr lang="ja-JP" altLang="en-US" dirty="0" smtClean="0"/>
              <a:t>果</a:t>
            </a:r>
            <a:r>
              <a:rPr lang="en-US" altLang="ja-JP" dirty="0" smtClean="0"/>
              <a:t>(5Cells is 100%)</a:t>
            </a:r>
          </a:p>
          <a:p>
            <a:endParaRPr lang="en-US" altLang="ja-JP" dirty="0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</a:t>
            </a:r>
            <a:r>
              <a:rPr lang="ja-JP" altLang="en-US" smtClean="0"/>
              <a:t>太陽電池の出力特性シミュレーション</a:t>
            </a:r>
            <a:endParaRPr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17728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Wout</a:t>
            </a:r>
            <a:r>
              <a:rPr kumimoji="1" lang="en-US" altLang="ja-JP" dirty="0" smtClean="0"/>
              <a:t>[W]</a:t>
            </a:r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956648" y="6173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Vout</a:t>
            </a:r>
            <a:r>
              <a:rPr kumimoji="1" lang="en-US" altLang="ja-JP" dirty="0" smtClean="0"/>
              <a:t>[V]</a:t>
            </a:r>
            <a:endParaRPr kumimoji="1" lang="ja-JP" altLang="en-US"/>
          </a:p>
        </p:txBody>
      </p:sp>
      <p:pic>
        <p:nvPicPr>
          <p:cNvPr id="13" name="図 12" descr="WS0000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032455"/>
            <a:ext cx="7072362" cy="513851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55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90356-3B87-4609-892B-93EE511D3728}" type="slidenum">
              <a:rPr lang="ja-JP" altLang="en-US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214282" y="35716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3.</a:t>
            </a:r>
            <a:r>
              <a:rPr lang="ja-JP" altLang="en-US" dirty="0" smtClean="0"/>
              <a:t>太陽光システムの影のシミュレーション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図 9" descr="WS0000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714356"/>
            <a:ext cx="7715272" cy="5605628"/>
          </a:xfrm>
          <a:prstGeom prst="rect">
            <a:avLst/>
          </a:prstGeom>
        </p:spPr>
      </p:pic>
      <p:sp>
        <p:nvSpPr>
          <p:cNvPr id="11" name="角丸四角形 10"/>
          <p:cNvSpPr/>
          <p:nvPr/>
        </p:nvSpPr>
        <p:spPr>
          <a:xfrm>
            <a:off x="1428728" y="3429000"/>
            <a:ext cx="1643074" cy="7858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43240" y="3434364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50%</a:t>
            </a:r>
            <a:r>
              <a:rPr lang="ja-JP" altLang="en-US" b="1" dirty="0" smtClean="0">
                <a:solidFill>
                  <a:srgbClr val="FF0000"/>
                </a:solidFill>
              </a:rPr>
              <a:t>に発電が低下</a:t>
            </a:r>
            <a:endParaRPr lang="en-US" altLang="ja-JP" b="1" dirty="0" smtClean="0">
              <a:solidFill>
                <a:srgbClr val="FF0000"/>
              </a:solidFill>
            </a:endParaRPr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した場合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55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90356-3B87-4609-892B-93EE511D3728}" type="slidenum">
              <a:rPr lang="ja-JP" altLang="en-US"/>
              <a:pPr>
                <a:defRPr/>
              </a:pPr>
              <a:t>13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214282" y="35716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3.</a:t>
            </a:r>
            <a:r>
              <a:rPr lang="ja-JP" altLang="en-US" dirty="0" smtClean="0"/>
              <a:t>太陽光システムの影のシミュレーション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0034" y="77365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モデルの変更　発電を</a:t>
            </a:r>
            <a:r>
              <a:rPr kumimoji="1" lang="en-US" altLang="ja-JP" dirty="0" smtClean="0"/>
              <a:t>100%</a:t>
            </a:r>
            <a:r>
              <a:rPr kumimoji="1" lang="ja-JP" altLang="en-US" dirty="0" smtClean="0"/>
              <a:t>から</a:t>
            </a:r>
            <a:r>
              <a:rPr kumimoji="1" lang="en-US" altLang="ja-JP" dirty="0" smtClean="0"/>
              <a:t>50%</a:t>
            </a:r>
            <a:r>
              <a:rPr kumimoji="1" lang="ja-JP" altLang="en-US" dirty="0" smtClean="0"/>
              <a:t>に変更する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4282" y="1423934"/>
            <a:ext cx="34290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*$</a:t>
            </a:r>
          </a:p>
          <a:p>
            <a:r>
              <a:rPr lang="en-US" altLang="ja-JP" sz="1000" dirty="0" smtClean="0"/>
              <a:t>*PART NUMBER: HEM125PA</a:t>
            </a:r>
          </a:p>
          <a:p>
            <a:r>
              <a:rPr lang="en-US" altLang="ja-JP" sz="1000" dirty="0" smtClean="0"/>
              <a:t>*MANUFACTURER: HONDA</a:t>
            </a:r>
          </a:p>
          <a:p>
            <a:r>
              <a:rPr lang="en-US" altLang="ja-JP" sz="1000" dirty="0" smtClean="0"/>
              <a:t>*</a:t>
            </a:r>
            <a:r>
              <a:rPr lang="en-US" altLang="ja-JP" sz="1000" dirty="0" err="1" smtClean="0"/>
              <a:t>REMARK:Pmax</a:t>
            </a:r>
            <a:r>
              <a:rPr lang="en-US" altLang="ja-JP" sz="1000" dirty="0" smtClean="0"/>
              <a:t>=124.7(W)</a:t>
            </a:r>
          </a:p>
          <a:p>
            <a:r>
              <a:rPr lang="en-US" altLang="ja-JP" sz="1000" dirty="0" smtClean="0"/>
              <a:t>*All Rights Reserved Copyright (c) Bee Technologies Inc. 2014</a:t>
            </a:r>
          </a:p>
          <a:p>
            <a:r>
              <a:rPr lang="en-US" altLang="ja-JP" sz="1000" dirty="0" smtClean="0"/>
              <a:t>.SUBCKT HEM125PA_03 Plus Minus</a:t>
            </a:r>
          </a:p>
          <a:p>
            <a:r>
              <a:rPr lang="en-US" altLang="ja-JP" sz="1000" dirty="0" smtClean="0"/>
              <a:t>R_RS1 N00A Plus 500.3637m</a:t>
            </a:r>
          </a:p>
          <a:p>
            <a:r>
              <a:rPr lang="en-US" altLang="ja-JP" sz="1000" dirty="0" smtClean="0"/>
              <a:t>R_Rsh1 Minus N00A  193.200k</a:t>
            </a:r>
          </a:p>
          <a:p>
            <a:r>
              <a:rPr lang="en-US" altLang="ja-JP" sz="1000" dirty="0" smtClean="0"/>
              <a:t>D_D1 N00A Minus DIODE_HEM125PA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I_I1 Minus N00A DC  0.66001</a:t>
            </a:r>
          </a:p>
          <a:p>
            <a:r>
              <a:rPr lang="en-US" altLang="ja-JP" sz="1000" dirty="0" smtClean="0"/>
              <a:t>.Model DIODE_HEM125PA D</a:t>
            </a:r>
          </a:p>
          <a:p>
            <a:r>
              <a:rPr lang="en-US" altLang="ja-JP" sz="1000" dirty="0" smtClean="0"/>
              <a:t>+ IS=52.4058u</a:t>
            </a:r>
          </a:p>
          <a:p>
            <a:r>
              <a:rPr lang="en-US" altLang="ja-JP" sz="1000" dirty="0" smtClean="0"/>
              <a:t>+ N=1.1374k</a:t>
            </a:r>
          </a:p>
          <a:p>
            <a:r>
              <a:rPr lang="en-US" altLang="ja-JP" sz="1000" dirty="0" smtClean="0"/>
              <a:t>+ RS=300.5273m</a:t>
            </a:r>
          </a:p>
          <a:p>
            <a:r>
              <a:rPr lang="en-US" altLang="ja-JP" sz="1000" dirty="0" smtClean="0"/>
              <a:t>+ IKF=0</a:t>
            </a:r>
          </a:p>
          <a:p>
            <a:r>
              <a:rPr lang="en-US" altLang="ja-JP" sz="1000" dirty="0" smtClean="0"/>
              <a:t>.ENDS</a:t>
            </a:r>
          </a:p>
          <a:p>
            <a:r>
              <a:rPr lang="en-US" altLang="ja-JP" sz="1000" dirty="0" smtClean="0"/>
              <a:t>*$</a:t>
            </a:r>
          </a:p>
          <a:p>
            <a:endParaRPr kumimoji="1" lang="ja-JP" altLang="en-US" sz="1000" dirty="0"/>
          </a:p>
        </p:txBody>
      </p:sp>
      <p:sp>
        <p:nvSpPr>
          <p:cNvPr id="10" name="正方形/長方形 9"/>
          <p:cNvSpPr/>
          <p:nvPr/>
        </p:nvSpPr>
        <p:spPr>
          <a:xfrm>
            <a:off x="310618" y="5143512"/>
            <a:ext cx="461857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smtClean="0"/>
              <a:t>I_I1 Minus N00A DC  0.66001</a:t>
            </a:r>
            <a:r>
              <a:rPr lang="ja-JP" altLang="en-US" dirty="0" smtClean="0"/>
              <a:t>の値を</a:t>
            </a:r>
            <a:r>
              <a:rPr lang="en-US" altLang="ja-JP" dirty="0" smtClean="0"/>
              <a:t>50%</a:t>
            </a:r>
            <a:r>
              <a:rPr lang="ja-JP" altLang="en-US" dirty="0" smtClean="0"/>
              <a:t>にする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0.66001/2=0.330005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57818" y="1428736"/>
            <a:ext cx="34290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*$</a:t>
            </a:r>
          </a:p>
          <a:p>
            <a:r>
              <a:rPr lang="en-US" altLang="ja-JP" sz="1000" dirty="0" smtClean="0"/>
              <a:t>*PART NUMBER: HEM125PA</a:t>
            </a:r>
          </a:p>
          <a:p>
            <a:r>
              <a:rPr lang="en-US" altLang="ja-JP" sz="1000" dirty="0" smtClean="0"/>
              <a:t>*MANUFACTURER: HONDA</a:t>
            </a:r>
          </a:p>
          <a:p>
            <a:r>
              <a:rPr lang="en-US" altLang="ja-JP" sz="1000" dirty="0" smtClean="0"/>
              <a:t>*</a:t>
            </a:r>
            <a:r>
              <a:rPr lang="en-US" altLang="ja-JP" sz="1000" dirty="0" err="1" smtClean="0"/>
              <a:t>REMARK:Pmax</a:t>
            </a:r>
            <a:r>
              <a:rPr lang="en-US" altLang="ja-JP" sz="1000" dirty="0" smtClean="0"/>
              <a:t>=124.7(W)</a:t>
            </a:r>
          </a:p>
          <a:p>
            <a:r>
              <a:rPr lang="en-US" altLang="ja-JP" sz="1000" dirty="0" smtClean="0"/>
              <a:t>*All Rights Reserved Copyright (c) Bee Technologies Inc. 2014</a:t>
            </a:r>
          </a:p>
          <a:p>
            <a:r>
              <a:rPr lang="en-US" altLang="ja-JP" sz="1000" dirty="0" smtClean="0"/>
              <a:t>.SUBCKT HEM125PA_03 Plus Minus</a:t>
            </a:r>
          </a:p>
          <a:p>
            <a:r>
              <a:rPr lang="en-US" altLang="ja-JP" sz="1000" dirty="0" smtClean="0"/>
              <a:t>R_RS1 N00A Plus 500.3637m</a:t>
            </a:r>
          </a:p>
          <a:p>
            <a:r>
              <a:rPr lang="en-US" altLang="ja-JP" sz="1000" dirty="0" smtClean="0"/>
              <a:t>R_Rsh1 Minus N00A  193.200k</a:t>
            </a:r>
          </a:p>
          <a:p>
            <a:r>
              <a:rPr lang="en-US" altLang="ja-JP" sz="1000" dirty="0" smtClean="0"/>
              <a:t>D_D1 N00A Minus DIODE_HEM125PA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I_I1 Minus N00A DC  0.330005</a:t>
            </a:r>
          </a:p>
          <a:p>
            <a:r>
              <a:rPr lang="en-US" altLang="ja-JP" sz="1000" dirty="0" smtClean="0"/>
              <a:t>.Model DIODE_HEM125PA D</a:t>
            </a:r>
          </a:p>
          <a:p>
            <a:r>
              <a:rPr lang="en-US" altLang="ja-JP" sz="1000" dirty="0" smtClean="0"/>
              <a:t>+ IS=52.4058u</a:t>
            </a:r>
          </a:p>
          <a:p>
            <a:r>
              <a:rPr lang="en-US" altLang="ja-JP" sz="1000" dirty="0" smtClean="0"/>
              <a:t>+ N=1.1374k</a:t>
            </a:r>
          </a:p>
          <a:p>
            <a:r>
              <a:rPr lang="en-US" altLang="ja-JP" sz="1000" dirty="0" smtClean="0"/>
              <a:t>+ RS=300.5273m</a:t>
            </a:r>
          </a:p>
          <a:p>
            <a:r>
              <a:rPr lang="en-US" altLang="ja-JP" sz="1000" dirty="0" smtClean="0"/>
              <a:t>+ IKF=0</a:t>
            </a:r>
          </a:p>
          <a:p>
            <a:r>
              <a:rPr lang="en-US" altLang="ja-JP" sz="1000" dirty="0" smtClean="0"/>
              <a:t>.ENDS</a:t>
            </a:r>
          </a:p>
          <a:p>
            <a:r>
              <a:rPr lang="en-US" altLang="ja-JP" sz="1000" dirty="0" smtClean="0"/>
              <a:t>*$</a:t>
            </a:r>
          </a:p>
          <a:p>
            <a:endParaRPr kumimoji="1" lang="ja-JP" altLang="en-US" sz="1000" dirty="0"/>
          </a:p>
        </p:txBody>
      </p:sp>
      <p:sp>
        <p:nvSpPr>
          <p:cNvPr id="13" name="右矢印 12"/>
          <p:cNvSpPr/>
          <p:nvPr/>
        </p:nvSpPr>
        <p:spPr>
          <a:xfrm>
            <a:off x="4000496" y="2214554"/>
            <a:ext cx="857256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5786" y="414338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100%</a:t>
            </a:r>
            <a:r>
              <a:rPr kumimoji="1" lang="ja-JP" altLang="en-US" dirty="0" smtClean="0"/>
              <a:t>の発電の場合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86446" y="414338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50%</a:t>
            </a:r>
            <a:r>
              <a:rPr kumimoji="1" lang="ja-JP" altLang="en-US" dirty="0" smtClean="0"/>
              <a:t>の発電の場合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55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90356-3B87-4609-892B-93EE511D3728}" type="slidenum">
              <a:rPr lang="ja-JP" altLang="en-US"/>
              <a:pPr>
                <a:defRPr/>
              </a:pPr>
              <a:t>14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214282" y="35716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3.</a:t>
            </a:r>
            <a:r>
              <a:rPr lang="ja-JP" altLang="en-US" dirty="0" smtClean="0"/>
              <a:t>太陽光システムの影のシミュレーション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図 7" descr="WS0000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142984"/>
            <a:ext cx="6715140" cy="487896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55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90356-3B87-4609-892B-93EE511D3728}" type="slidenum">
              <a:rPr lang="ja-JP" altLang="en-US"/>
              <a:pPr>
                <a:defRPr/>
              </a:pPr>
              <a:t>15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214282" y="35716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3.</a:t>
            </a:r>
            <a:r>
              <a:rPr lang="ja-JP" altLang="en-US" dirty="0" smtClean="0"/>
              <a:t>太陽光システムの影のシミュレーション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034" y="1523044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直列接続において、</a:t>
            </a:r>
            <a:r>
              <a:rPr lang="en-US" altLang="ja-JP" dirty="0" smtClean="0"/>
              <a:t>1</a:t>
            </a:r>
            <a:r>
              <a:rPr lang="ja-JP" altLang="en-US" dirty="0" smtClean="0"/>
              <a:t>枚でも太陽電池の発電効率が悪いと、全体システムにおいて、出力特性の影響が非常に大きく影響することがわかります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このシミュレーションのテンプレートを利用して、各太陽光パネルの日射量を</a:t>
            </a:r>
            <a:endParaRPr lang="en-US" altLang="ja-JP" dirty="0" smtClean="0"/>
          </a:p>
          <a:p>
            <a:r>
              <a:rPr kumimoji="1" lang="ja-JP" altLang="en-US" dirty="0" smtClean="0"/>
              <a:t>変更</a:t>
            </a:r>
            <a:r>
              <a:rPr kumimoji="1" lang="ja-JP" altLang="en-US" dirty="0" smtClean="0"/>
              <a:t>し、全体システムの出力特性を描いてみて下さい。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pic>
        <p:nvPicPr>
          <p:cNvPr id="6042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1268760"/>
            <a:ext cx="748665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ular Callout 13"/>
          <p:cNvSpPr/>
          <p:nvPr/>
        </p:nvSpPr>
        <p:spPr>
          <a:xfrm>
            <a:off x="428625" y="2411760"/>
            <a:ext cx="1357313" cy="500062"/>
          </a:xfrm>
          <a:prstGeom prst="wedgeRectCallout">
            <a:avLst>
              <a:gd name="adj1" fmla="val -9714"/>
              <a:gd name="adj2" fmla="val 10865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/>
              <a:t>電流源 </a:t>
            </a:r>
            <a:r>
              <a:rPr lang="en-US" altLang="ja-JP" dirty="0"/>
              <a:t>IDC</a:t>
            </a:r>
            <a:endParaRPr lang="ja-JP" altLang="en-US"/>
          </a:p>
        </p:txBody>
      </p:sp>
      <p:sp>
        <p:nvSpPr>
          <p:cNvPr id="15" name="Rectangular Callout 14"/>
          <p:cNvSpPr/>
          <p:nvPr/>
        </p:nvSpPr>
        <p:spPr>
          <a:xfrm>
            <a:off x="2071688" y="2411760"/>
            <a:ext cx="1357312" cy="500062"/>
          </a:xfrm>
          <a:prstGeom prst="wedgeRectCallout">
            <a:avLst>
              <a:gd name="adj1" fmla="val -26719"/>
              <a:gd name="adj2" fmla="val 1210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/>
              <a:t>ダイオード</a:t>
            </a:r>
          </a:p>
        </p:txBody>
      </p:sp>
      <p:sp>
        <p:nvSpPr>
          <p:cNvPr id="16" name="Rectangular Callout 15"/>
          <p:cNvSpPr/>
          <p:nvPr/>
        </p:nvSpPr>
        <p:spPr>
          <a:xfrm>
            <a:off x="3929063" y="2411760"/>
            <a:ext cx="1357312" cy="500062"/>
          </a:xfrm>
          <a:prstGeom prst="wedgeRectCallout">
            <a:avLst>
              <a:gd name="adj1" fmla="val -59422"/>
              <a:gd name="adj2" fmla="val 1281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/>
              <a:t>抵抗</a:t>
            </a:r>
          </a:p>
        </p:txBody>
      </p:sp>
      <p:sp>
        <p:nvSpPr>
          <p:cNvPr id="20" name="Rectangular Callout 19"/>
          <p:cNvSpPr/>
          <p:nvPr/>
        </p:nvSpPr>
        <p:spPr>
          <a:xfrm>
            <a:off x="6215063" y="2197447"/>
            <a:ext cx="1357312" cy="500063"/>
          </a:xfrm>
          <a:prstGeom prst="wedgeRectCallout">
            <a:avLst>
              <a:gd name="adj1" fmla="val -29989"/>
              <a:gd name="adj2" fmla="val -120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/>
              <a:t>抵抗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55721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太陽電池の</a:t>
            </a:r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モデルは出力特性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順方向特性のみ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に再現性があるモデルです。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3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pic>
        <p:nvPicPr>
          <p:cNvPr id="11" name="Picture 10" descr="WS000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980728"/>
            <a:ext cx="8181975" cy="5200650"/>
          </a:xfrm>
          <a:prstGeom prst="rect">
            <a:avLst/>
          </a:prstGeom>
        </p:spPr>
      </p:pic>
      <p:sp>
        <p:nvSpPr>
          <p:cNvPr id="8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pic>
        <p:nvPicPr>
          <p:cNvPr id="8" name="Picture 7" descr="WS000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124744"/>
            <a:ext cx="4531492" cy="2880320"/>
          </a:xfrm>
          <a:prstGeom prst="rect">
            <a:avLst/>
          </a:prstGeom>
        </p:spPr>
      </p:pic>
      <p:pic>
        <p:nvPicPr>
          <p:cNvPr id="9" name="Picture 8" descr="WS000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1124744"/>
            <a:ext cx="3371850" cy="488632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004048" y="2420888"/>
            <a:ext cx="28803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7544" y="4365104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太陽電池の等価回路の箇所を回路図シンボルにする。回路図シンボルは、</a:t>
            </a:r>
            <a:endParaRPr kumimoji="1" lang="en-US" altLang="ja-JP" dirty="0" smtClean="0"/>
          </a:p>
          <a:p>
            <a:r>
              <a:rPr lang="ja-JP" altLang="en-US" smtClean="0"/>
              <a:t>ツールに依存性があります。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err="1" smtClean="0"/>
              <a:t>LTspice</a:t>
            </a:r>
            <a:r>
              <a:rPr lang="ja-JP" altLang="en-US" smtClean="0"/>
              <a:t>の回路図シンボル⇒</a:t>
            </a:r>
            <a:r>
              <a:rPr lang="en-US" altLang="ja-JP" dirty="0" smtClean="0"/>
              <a:t>.</a:t>
            </a:r>
            <a:r>
              <a:rPr lang="en-US" altLang="ja-JP" dirty="0" err="1" smtClean="0"/>
              <a:t>asy</a:t>
            </a:r>
            <a:endParaRPr kumimoji="1" lang="en-US" altLang="ja-JP" dirty="0" smtClean="0"/>
          </a:p>
          <a:p>
            <a:r>
              <a:rPr lang="en-US" altLang="ja-JP" dirty="0" err="1" smtClean="0"/>
              <a:t>PSpice</a:t>
            </a:r>
            <a:r>
              <a:rPr lang="ja-JP" altLang="en-US" smtClean="0"/>
              <a:t>の回路図シンボル⇒ </a:t>
            </a:r>
            <a:r>
              <a:rPr lang="en-US" altLang="ja-JP" dirty="0" smtClean="0"/>
              <a:t>.</a:t>
            </a:r>
            <a:r>
              <a:rPr lang="en-US" altLang="ja-JP" dirty="0" err="1" smtClean="0"/>
              <a:t>olb</a:t>
            </a:r>
            <a:endParaRPr kumimoji="1" lang="ja-JP" altLang="en-US"/>
          </a:p>
        </p:txBody>
      </p:sp>
      <p:sp>
        <p:nvSpPr>
          <p:cNvPr id="11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9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1472" y="78579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個の太陽電池モデルの識別化を行う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1538" y="1285860"/>
            <a:ext cx="72152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*$</a:t>
            </a:r>
          </a:p>
          <a:p>
            <a:r>
              <a:rPr lang="en-US" altLang="ja-JP" dirty="0" smtClean="0"/>
              <a:t>*PART NUMBER: HEM125PA</a:t>
            </a:r>
          </a:p>
          <a:p>
            <a:r>
              <a:rPr lang="en-US" altLang="ja-JP" dirty="0" smtClean="0"/>
              <a:t>*MANUFACTURER: HONDA</a:t>
            </a:r>
          </a:p>
          <a:p>
            <a:r>
              <a:rPr lang="en-US" altLang="ja-JP" dirty="0" smtClean="0"/>
              <a:t>*</a:t>
            </a:r>
            <a:r>
              <a:rPr lang="en-US" altLang="ja-JP" dirty="0" err="1" smtClean="0"/>
              <a:t>REMARK:Pmax</a:t>
            </a:r>
            <a:r>
              <a:rPr lang="en-US" altLang="ja-JP" dirty="0" smtClean="0"/>
              <a:t>=124.7(W)</a:t>
            </a:r>
          </a:p>
          <a:p>
            <a:r>
              <a:rPr lang="en-US" altLang="ja-JP" dirty="0" smtClean="0"/>
              <a:t>*All Rights Reserved Copyright (c) Bee Technologies Inc. 2014</a:t>
            </a:r>
          </a:p>
          <a:p>
            <a:r>
              <a:rPr lang="en-US" altLang="ja-JP" dirty="0" smtClean="0"/>
              <a:t>.SUBCKT HEM125PA Plus Minus</a:t>
            </a:r>
          </a:p>
          <a:p>
            <a:r>
              <a:rPr lang="en-US" altLang="ja-JP" dirty="0" smtClean="0"/>
              <a:t>R_RS1 N00A Plus 500.3637m</a:t>
            </a:r>
          </a:p>
          <a:p>
            <a:r>
              <a:rPr lang="en-US" altLang="ja-JP" dirty="0" smtClean="0"/>
              <a:t>R_Rsh1 Minus N00A  193.200k</a:t>
            </a:r>
          </a:p>
          <a:p>
            <a:r>
              <a:rPr lang="en-US" altLang="ja-JP" dirty="0" smtClean="0"/>
              <a:t>D_D1 N00A Minus DIODE_HEM125PA</a:t>
            </a:r>
          </a:p>
          <a:p>
            <a:r>
              <a:rPr lang="en-US" altLang="ja-JP" dirty="0" smtClean="0"/>
              <a:t>I_I1 Minus N00A DC  0.66001</a:t>
            </a:r>
          </a:p>
          <a:p>
            <a:r>
              <a:rPr lang="en-US" altLang="ja-JP" dirty="0" smtClean="0"/>
              <a:t>.Model DIODE_HEM125PA D</a:t>
            </a:r>
          </a:p>
          <a:p>
            <a:r>
              <a:rPr lang="en-US" altLang="ja-JP" dirty="0" smtClean="0"/>
              <a:t>+ IS=52.4058u</a:t>
            </a:r>
          </a:p>
          <a:p>
            <a:r>
              <a:rPr lang="en-US" altLang="ja-JP" dirty="0" smtClean="0"/>
              <a:t>+ N=1.1374k</a:t>
            </a:r>
          </a:p>
          <a:p>
            <a:r>
              <a:rPr lang="en-US" altLang="ja-JP" dirty="0" smtClean="0"/>
              <a:t>+ RS=300.5273m</a:t>
            </a:r>
          </a:p>
          <a:p>
            <a:r>
              <a:rPr lang="en-US" altLang="ja-JP" dirty="0" smtClean="0"/>
              <a:t>+ IKF=0</a:t>
            </a:r>
          </a:p>
          <a:p>
            <a:r>
              <a:rPr lang="en-US" altLang="ja-JP" dirty="0" smtClean="0"/>
              <a:t>.ENDS</a:t>
            </a:r>
          </a:p>
          <a:p>
            <a:r>
              <a:rPr lang="en-US" altLang="ja-JP" dirty="0" smtClean="0"/>
              <a:t>*$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14678" y="5572140"/>
            <a:ext cx="28575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太陽電池</a:t>
            </a:r>
            <a:r>
              <a:rPr lang="ja-JP" altLang="en-US" dirty="0" smtClean="0"/>
              <a:t>の基本</a:t>
            </a:r>
            <a:r>
              <a:rPr kumimoji="1" lang="ja-JP" altLang="en-US" dirty="0" smtClean="0"/>
              <a:t>モデル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9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034" y="1357298"/>
            <a:ext cx="3571900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*$</a:t>
            </a:r>
          </a:p>
          <a:p>
            <a:r>
              <a:rPr lang="en-US" altLang="ja-JP" sz="1050" dirty="0" smtClean="0"/>
              <a:t>*PART NUMBER: HEM125PA</a:t>
            </a:r>
          </a:p>
          <a:p>
            <a:r>
              <a:rPr lang="en-US" altLang="ja-JP" sz="1050" dirty="0" smtClean="0"/>
              <a:t>*MANUFACTURER: HONDA</a:t>
            </a:r>
          </a:p>
          <a:p>
            <a:r>
              <a:rPr lang="en-US" altLang="ja-JP" sz="1050" dirty="0" smtClean="0"/>
              <a:t>*</a:t>
            </a:r>
            <a:r>
              <a:rPr lang="en-US" altLang="ja-JP" sz="1050" dirty="0" err="1" smtClean="0"/>
              <a:t>REMARK:Pmax</a:t>
            </a:r>
            <a:r>
              <a:rPr lang="en-US" altLang="ja-JP" sz="1050" dirty="0" smtClean="0"/>
              <a:t>=124.7(W)</a:t>
            </a:r>
          </a:p>
          <a:p>
            <a:r>
              <a:rPr lang="en-US" altLang="ja-JP" sz="1050" dirty="0" smtClean="0"/>
              <a:t>*All Rights Reserved Copyright (c) Bee Technologies Inc. 2014</a:t>
            </a:r>
          </a:p>
          <a:p>
            <a:r>
              <a:rPr lang="en-US" altLang="ja-JP" sz="1050" dirty="0" smtClean="0"/>
              <a:t>.SUBCKT </a:t>
            </a:r>
            <a:r>
              <a:rPr lang="en-US" altLang="ja-JP" sz="1050" dirty="0" smtClean="0">
                <a:solidFill>
                  <a:srgbClr val="FF0000"/>
                </a:solidFill>
              </a:rPr>
              <a:t>HEM125PA </a:t>
            </a:r>
            <a:r>
              <a:rPr lang="en-US" altLang="ja-JP" sz="1050" dirty="0" smtClean="0"/>
              <a:t>Plus Minus</a:t>
            </a:r>
          </a:p>
          <a:p>
            <a:r>
              <a:rPr lang="en-US" altLang="ja-JP" sz="1050" dirty="0" smtClean="0"/>
              <a:t>R_RS1 N00A Plus 500.3637m</a:t>
            </a:r>
          </a:p>
          <a:p>
            <a:r>
              <a:rPr lang="en-US" altLang="ja-JP" sz="1050" dirty="0" smtClean="0"/>
              <a:t>R_Rsh1 Minus N00A  193.200k</a:t>
            </a:r>
          </a:p>
          <a:p>
            <a:r>
              <a:rPr lang="en-US" altLang="ja-JP" sz="1050" dirty="0" smtClean="0"/>
              <a:t>D_D1 N00A Minus DIODE_HEM125PA</a:t>
            </a:r>
          </a:p>
          <a:p>
            <a:r>
              <a:rPr lang="en-US" altLang="ja-JP" sz="1050" dirty="0" smtClean="0"/>
              <a:t>I_I1 Minus N00A DC  0.66001</a:t>
            </a:r>
          </a:p>
          <a:p>
            <a:r>
              <a:rPr lang="en-US" altLang="ja-JP" sz="1050" dirty="0" smtClean="0"/>
              <a:t>.Model DIODE_HEM125PA D</a:t>
            </a:r>
          </a:p>
          <a:p>
            <a:r>
              <a:rPr lang="en-US" altLang="ja-JP" sz="1050" dirty="0" smtClean="0"/>
              <a:t>+ IS=52.4058u</a:t>
            </a:r>
          </a:p>
          <a:p>
            <a:r>
              <a:rPr lang="en-US" altLang="ja-JP" sz="1050" dirty="0" smtClean="0"/>
              <a:t>+ N=1.1374k</a:t>
            </a:r>
          </a:p>
          <a:p>
            <a:r>
              <a:rPr lang="en-US" altLang="ja-JP" sz="1050" dirty="0" smtClean="0"/>
              <a:t>+ RS=300.5273m</a:t>
            </a:r>
          </a:p>
          <a:p>
            <a:r>
              <a:rPr lang="en-US" altLang="ja-JP" sz="1050" dirty="0" smtClean="0"/>
              <a:t>+ IKF=0</a:t>
            </a:r>
          </a:p>
          <a:p>
            <a:r>
              <a:rPr lang="en-US" altLang="ja-JP" sz="1050" dirty="0" smtClean="0"/>
              <a:t>.ENDS</a:t>
            </a:r>
          </a:p>
          <a:p>
            <a:r>
              <a:rPr lang="en-US" altLang="ja-JP" sz="1050" dirty="0" smtClean="0"/>
              <a:t>*$</a:t>
            </a:r>
            <a:endParaRPr kumimoji="1" lang="ja-JP" altLang="en-US" sz="1050" dirty="0"/>
          </a:p>
        </p:txBody>
      </p:sp>
      <p:sp>
        <p:nvSpPr>
          <p:cNvPr id="13" name="右矢印 12"/>
          <p:cNvSpPr/>
          <p:nvPr/>
        </p:nvSpPr>
        <p:spPr>
          <a:xfrm>
            <a:off x="3643306" y="2571744"/>
            <a:ext cx="1357322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57818" y="2285992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HEM125PA_01</a:t>
            </a:r>
          </a:p>
          <a:p>
            <a:r>
              <a:rPr lang="en-US" altLang="ja-JP" dirty="0" smtClean="0"/>
              <a:t>HEM125PA_02</a:t>
            </a:r>
          </a:p>
          <a:p>
            <a:r>
              <a:rPr lang="en-US" altLang="ja-JP" dirty="0" smtClean="0"/>
              <a:t>HEM125PA_03</a:t>
            </a:r>
          </a:p>
          <a:p>
            <a:r>
              <a:rPr lang="en-US" altLang="ja-JP" dirty="0" smtClean="0"/>
              <a:t>HEM125PA_04</a:t>
            </a:r>
          </a:p>
          <a:p>
            <a:r>
              <a:rPr lang="en-US" altLang="ja-JP" dirty="0" smtClean="0"/>
              <a:t>HEM125PA_05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2910" y="478632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モデルのネットリスト記述についてモデルも名称を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つに識別化する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9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3643306" y="2571744"/>
            <a:ext cx="1357322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57818" y="2285992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HEM125PA_01</a:t>
            </a:r>
          </a:p>
          <a:p>
            <a:r>
              <a:rPr lang="en-US" altLang="ja-JP" dirty="0" smtClean="0"/>
              <a:t>HEM125PA_02</a:t>
            </a:r>
          </a:p>
          <a:p>
            <a:r>
              <a:rPr lang="en-US" altLang="ja-JP" dirty="0" smtClean="0"/>
              <a:t>HEM125PA_03</a:t>
            </a:r>
          </a:p>
          <a:p>
            <a:r>
              <a:rPr lang="en-US" altLang="ja-JP" dirty="0" smtClean="0"/>
              <a:t>HEM125PA_04</a:t>
            </a:r>
          </a:p>
          <a:p>
            <a:r>
              <a:rPr lang="en-US" altLang="ja-JP" dirty="0" smtClean="0"/>
              <a:t>HEM125PA_05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5786" y="5202808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回路図シンボルファイルの属性についても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つに識別化する</a:t>
            </a:r>
            <a:endParaRPr kumimoji="1" lang="ja-JP" altLang="en-US" dirty="0"/>
          </a:p>
        </p:txBody>
      </p:sp>
      <p:pic>
        <p:nvPicPr>
          <p:cNvPr id="10" name="Picture 8" descr="WS00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1071546"/>
            <a:ext cx="2477407" cy="3590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9" name="Rectangle 11"/>
          <p:cNvSpPr/>
          <p:nvPr/>
        </p:nvSpPr>
        <p:spPr>
          <a:xfrm>
            <a:off x="299121" y="345024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太陽電池の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SPICE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モデルの識別化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図 10" descr="WS0000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928670"/>
            <a:ext cx="6929486" cy="5179791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786314" y="4357694"/>
            <a:ext cx="3857652" cy="1477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SPICE</a:t>
            </a:r>
            <a:r>
              <a:rPr lang="ja-JP" altLang="en-US" dirty="0" smtClean="0"/>
              <a:t>モデルは、</a:t>
            </a:r>
            <a:r>
              <a:rPr lang="en-US" altLang="ja-JP" dirty="0" smtClean="0"/>
              <a:t>Sub</a:t>
            </a:r>
            <a:r>
              <a:rPr lang="ja-JP" altLang="en-US" dirty="0" smtClean="0"/>
              <a:t>フォルダへ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回路図シンボルは、</a:t>
            </a:r>
            <a:r>
              <a:rPr kumimoji="1" lang="en-US" altLang="ja-JP" dirty="0" smtClean="0"/>
              <a:t>Sym</a:t>
            </a:r>
            <a:r>
              <a:rPr kumimoji="1" lang="ja-JP" altLang="en-US" dirty="0" smtClean="0"/>
              <a:t>フォルダへ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コピー</a:t>
            </a:r>
            <a:r>
              <a:rPr lang="en-US" altLang="ja-JP" dirty="0" smtClean="0"/>
              <a:t>(</a:t>
            </a:r>
            <a:r>
              <a:rPr lang="ja-JP" altLang="en-US" dirty="0" smtClean="0"/>
              <a:t>格納</a:t>
            </a:r>
            <a:r>
              <a:rPr lang="en-US" altLang="ja-JP" dirty="0" smtClean="0"/>
              <a:t>)</a:t>
            </a:r>
            <a:r>
              <a:rPr kumimoji="1" lang="ja-JP" altLang="en-US" dirty="0" smtClean="0"/>
              <a:t>します。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093" y="214290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177AF-00AC-4A8D-A1C6-68F113C9733A}" type="slidenum">
              <a:rPr lang="ja-JP" altLang="en-US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</a:t>
            </a:r>
            <a:r>
              <a:rPr lang="ja-JP" altLang="en-US" smtClean="0"/>
              <a:t>太陽電池の出力特性シミュレーション</a:t>
            </a:r>
            <a:endParaRPr lang="ja-JP" altLang="en-US"/>
          </a:p>
        </p:txBody>
      </p:sp>
      <p:pic>
        <p:nvPicPr>
          <p:cNvPr id="10" name="図 9" descr="WS0000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714356"/>
            <a:ext cx="7715272" cy="5605628"/>
          </a:xfrm>
          <a:prstGeom prst="rect">
            <a:avLst/>
          </a:prstGeom>
        </p:spPr>
      </p:pic>
      <p:sp>
        <p:nvSpPr>
          <p:cNvPr id="11" name="右中かっこ 10"/>
          <p:cNvSpPr/>
          <p:nvPr/>
        </p:nvSpPr>
        <p:spPr>
          <a:xfrm>
            <a:off x="3071802" y="2143116"/>
            <a:ext cx="285752" cy="34290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86116" y="2357430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識別化された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回路図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シンボル</a:t>
            </a:r>
            <a:endParaRPr kumimoji="1" lang="ja-JP" altLang="en-US" dirty="0"/>
          </a:p>
        </p:txBody>
      </p:sp>
      <p:sp>
        <p:nvSpPr>
          <p:cNvPr id="13" name="右中かっこ 12"/>
          <p:cNvSpPr/>
          <p:nvPr/>
        </p:nvSpPr>
        <p:spPr>
          <a:xfrm>
            <a:off x="7358082" y="4429132"/>
            <a:ext cx="214314" cy="1143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15074" y="3000372"/>
            <a:ext cx="221457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識別化された</a:t>
            </a:r>
            <a:r>
              <a:rPr kumimoji="1" lang="en-US" altLang="ja-JP" dirty="0" smtClean="0"/>
              <a:t>SPICE</a:t>
            </a:r>
          </a:p>
          <a:p>
            <a:r>
              <a:rPr lang="ja-JP" altLang="en-US" dirty="0" smtClean="0"/>
              <a:t>モデル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>
            <a:stCxn id="14" idx="2"/>
          </p:cNvCxnSpPr>
          <p:nvPr/>
        </p:nvCxnSpPr>
        <p:spPr>
          <a:xfrm rot="16200000" flipH="1">
            <a:off x="6841851" y="4127214"/>
            <a:ext cx="1282495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2" idx="2"/>
            <a:endCxn id="11" idx="1"/>
          </p:cNvCxnSpPr>
          <p:nvPr/>
        </p:nvCxnSpPr>
        <p:spPr>
          <a:xfrm rot="5400000">
            <a:off x="3426310" y="3212004"/>
            <a:ext cx="57686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1225</Words>
  <Application>Microsoft Office PowerPoint</Application>
  <PresentationFormat>画面に合わせる (4:3)</PresentationFormat>
  <Paragraphs>189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bt</cp:lastModifiedBy>
  <cp:revision>50</cp:revision>
  <cp:lastPrinted>2013-04-18T02:29:31Z</cp:lastPrinted>
  <dcterms:created xsi:type="dcterms:W3CDTF">2013-03-26T03:50:07Z</dcterms:created>
  <dcterms:modified xsi:type="dcterms:W3CDTF">2014-12-29T12:09:02Z</dcterms:modified>
</cp:coreProperties>
</file>