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3CE45-BD6F-499E-93DF-4557B8156CB5}" type="datetimeFigureOut">
              <a:rPr kumimoji="1" lang="ja-JP" altLang="en-US" smtClean="0"/>
              <a:pPr/>
              <a:t>2014/10/21</a:t>
            </a:fld>
            <a:endParaRPr kumimoji="1" lang="ja-JP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7FA15-46FD-4505-848F-CC650F4DB7D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D7FA15-46FD-4505-848F-CC650F4DB7DD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DF1E2-04DE-40DB-BA51-7977D822EB88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01809-1625-4C9E-95B8-A0B1EEA4F671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3040E-1A99-4912-B3F6-5BA83C45AF97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B3817-FE31-41D3-A518-AD07B84AE228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35E6C-629E-4E44-A767-FE3671E97CD9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0AB6-FF58-4916-93D1-F3194151EAD8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46917-454D-484F-A8F2-81C2246D461B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4B6A-15A7-49D6-A6F5-4ADCCC360DF1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8A720-8D31-47DD-94A9-6D4693F296B4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25125-23D2-4125-9C20-4607849ACD71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581FA-A7D3-422D-8D88-871512D0CDCD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51F4B4-33A0-4AA3-8FB4-57AD35029830}" type="datetime1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FAE59-2FE3-4044-9772-98C5897B669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20688"/>
            <a:ext cx="57606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 err="1" smtClean="0"/>
              <a:t>LTspice</a:t>
            </a:r>
            <a:r>
              <a:rPr kumimoji="1" lang="ja-JP" altLang="en-US" sz="3200" smtClean="0"/>
              <a:t>を活用した</a:t>
            </a:r>
            <a:endParaRPr kumimoji="1" lang="en-US" altLang="ja-JP" sz="3200" dirty="0" smtClean="0"/>
          </a:p>
          <a:p>
            <a:r>
              <a:rPr kumimoji="1" lang="ja-JP" altLang="en-US" sz="3200" smtClean="0"/>
              <a:t>微分回路シミュレーション</a:t>
            </a:r>
            <a:endParaRPr kumimoji="1" lang="ja-JP" altLang="en-US" sz="3200"/>
          </a:p>
        </p:txBody>
      </p:sp>
      <p:pic>
        <p:nvPicPr>
          <p:cNvPr id="6" name="Picture 5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714612" y="4643446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10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マルツエレック株式会社</a:t>
            </a:r>
            <a:endParaRPr kumimoji="1" lang="ja-JP" altLang="en-US" dirty="0"/>
          </a:p>
        </p:txBody>
      </p:sp>
      <p:pic>
        <p:nvPicPr>
          <p:cNvPr id="8" name="図 7" descr="ロゴ (2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364" y="5293576"/>
            <a:ext cx="3238690" cy="921506"/>
          </a:xfrm>
          <a:prstGeom prst="rect">
            <a:avLst/>
          </a:prstGeom>
        </p:spPr>
      </p:pic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WS0000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1680" y="1340768"/>
            <a:ext cx="5868144" cy="35767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33265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微分回路</a:t>
            </a:r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95536" y="908720"/>
            <a:ext cx="6696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入力の時間微分</a:t>
            </a:r>
            <a:r>
              <a:rPr lang="en-US" altLang="ja-JP" dirty="0"/>
              <a:t>(</a:t>
            </a:r>
            <a:r>
              <a:rPr lang="ja-JP" altLang="en-US"/>
              <a:t>変</a:t>
            </a:r>
            <a:r>
              <a:rPr lang="ja-JP" altLang="en-US" smtClean="0"/>
              <a:t>化</a:t>
            </a:r>
            <a:r>
              <a:rPr lang="en-US" altLang="ja-JP" dirty="0" smtClean="0"/>
              <a:t>)</a:t>
            </a:r>
            <a:r>
              <a:rPr lang="ja-JP" altLang="en-US"/>
              <a:t>を出力する回路を微分回路といいます。</a:t>
            </a:r>
            <a:endParaRPr kumimoji="1" lang="ja-JP" altLang="en-US"/>
          </a:p>
        </p:txBody>
      </p:sp>
      <p:sp>
        <p:nvSpPr>
          <p:cNvPr id="8" name="Rounded Rectangle 7"/>
          <p:cNvSpPr/>
          <p:nvPr/>
        </p:nvSpPr>
        <p:spPr>
          <a:xfrm>
            <a:off x="4499992" y="1772816"/>
            <a:ext cx="576064" cy="864096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Rounded Rectangle 8"/>
          <p:cNvSpPr/>
          <p:nvPr/>
        </p:nvSpPr>
        <p:spPr>
          <a:xfrm>
            <a:off x="5796136" y="2996952"/>
            <a:ext cx="864096" cy="864096"/>
          </a:xfrm>
          <a:prstGeom prst="round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55576" y="4437112"/>
            <a:ext cx="23762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ja-JP" altLang="en-US" smtClean="0"/>
              <a:t>時</a:t>
            </a:r>
            <a:r>
              <a:rPr lang="ja-JP" altLang="en-US"/>
              <a:t>定数</a:t>
            </a:r>
            <a:r>
              <a:rPr lang="en-US" altLang="ja-JP" dirty="0"/>
              <a:t>(</a:t>
            </a:r>
            <a:r>
              <a:rPr lang="el-GR" altLang="ja-JP" dirty="0"/>
              <a:t>τ)</a:t>
            </a:r>
            <a:r>
              <a:rPr lang="ja-JP" altLang="el-GR"/>
              <a:t>＝</a:t>
            </a:r>
            <a:r>
              <a:rPr lang="en-US" altLang="ja-JP" dirty="0"/>
              <a:t>R(</a:t>
            </a:r>
            <a:r>
              <a:rPr lang="el-GR" altLang="ja-JP" dirty="0"/>
              <a:t>Ω)×</a:t>
            </a:r>
            <a:r>
              <a:rPr lang="en-US" altLang="ja-JP" dirty="0"/>
              <a:t>C(F)</a:t>
            </a:r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827584" y="5445224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/>
              <a:t>微分回路</a:t>
            </a:r>
            <a:r>
              <a:rPr lang="ja-JP" altLang="en-US" smtClean="0"/>
              <a:t>にパルス電圧を</a:t>
            </a:r>
            <a:r>
              <a:rPr lang="ja-JP" altLang="en-US"/>
              <a:t>入</a:t>
            </a:r>
            <a:r>
              <a:rPr lang="ja-JP" altLang="en-US" smtClean="0"/>
              <a:t>力し</a:t>
            </a:r>
            <a:r>
              <a:rPr lang="ja-JP" altLang="en-US"/>
              <a:t>た時、出力波</a:t>
            </a:r>
            <a:r>
              <a:rPr lang="ja-JP" altLang="en-US" smtClean="0"/>
              <a:t>形が</a:t>
            </a:r>
            <a:r>
              <a:rPr lang="ja-JP" altLang="en-US"/>
              <a:t>急激に立ち上がった後</a:t>
            </a:r>
            <a:r>
              <a:rPr lang="ja-JP" altLang="en-US" smtClean="0"/>
              <a:t>、ピークから</a:t>
            </a:r>
            <a:r>
              <a:rPr lang="en-US" altLang="ja-JP" dirty="0" smtClean="0"/>
              <a:t>37</a:t>
            </a:r>
            <a:r>
              <a:rPr lang="ja-JP" altLang="en-US" smtClean="0"/>
              <a:t>％点の</a:t>
            </a:r>
            <a:r>
              <a:rPr lang="ja-JP" altLang="en-US"/>
              <a:t>高さまで下降するまでの時間が微分回路</a:t>
            </a:r>
            <a:r>
              <a:rPr lang="ja-JP" altLang="en-US" smtClean="0"/>
              <a:t>の</a:t>
            </a:r>
            <a:endParaRPr lang="en-US" altLang="ja-JP" dirty="0" smtClean="0"/>
          </a:p>
          <a:p>
            <a:r>
              <a:rPr lang="ja-JP" altLang="en-US" smtClean="0"/>
              <a:t>時</a:t>
            </a:r>
            <a:r>
              <a:rPr lang="ja-JP" altLang="en-US"/>
              <a:t>定数</a:t>
            </a:r>
            <a:r>
              <a:rPr lang="en-US" altLang="ja-JP" dirty="0"/>
              <a:t>(τ)</a:t>
            </a:r>
            <a:r>
              <a:rPr lang="ja-JP" altLang="en-US"/>
              <a:t>に相当します</a:t>
            </a:r>
            <a:r>
              <a:rPr lang="ja-JP" altLang="en-US" smtClean="0"/>
              <a:t>。</a:t>
            </a:r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755576" y="4941168"/>
            <a:ext cx="4610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【</a:t>
            </a:r>
            <a:r>
              <a:rPr lang="ja-JP" altLang="en-US" smtClean="0"/>
              <a:t>事例</a:t>
            </a:r>
            <a:r>
              <a:rPr lang="en-US" altLang="ja-JP" dirty="0" smtClean="0"/>
              <a:t>】(</a:t>
            </a:r>
            <a:r>
              <a:rPr lang="el-GR" altLang="ja-JP" dirty="0" smtClean="0"/>
              <a:t>τ)</a:t>
            </a:r>
            <a:r>
              <a:rPr lang="ja-JP" altLang="el-GR" smtClean="0"/>
              <a:t>＝</a:t>
            </a:r>
            <a:r>
              <a:rPr lang="en-US" altLang="ja-JP" dirty="0" smtClean="0"/>
              <a:t>R2(</a:t>
            </a:r>
            <a:r>
              <a:rPr lang="el-GR" altLang="ja-JP" dirty="0" smtClean="0"/>
              <a:t>Ω)×</a:t>
            </a:r>
            <a:r>
              <a:rPr lang="en-US" altLang="ja-JP" dirty="0" smtClean="0"/>
              <a:t>C1(F)=1.2k×2u=2.4m[sec]</a:t>
            </a:r>
            <a:endParaRPr lang="ja-JP" altLang="en-US"/>
          </a:p>
        </p:txBody>
      </p:sp>
      <p:pic>
        <p:nvPicPr>
          <p:cNvPr id="13" name="Picture 12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WS000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908720"/>
            <a:ext cx="8588696" cy="52350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1886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微分回路</a:t>
            </a:r>
            <a:r>
              <a:rPr lang="ja-JP" altLang="en-US"/>
              <a:t>シミュレーショ</a:t>
            </a:r>
            <a:r>
              <a:rPr lang="ja-JP" altLang="en-US" smtClean="0"/>
              <a:t>ン結果</a:t>
            </a:r>
            <a:r>
              <a:rPr lang="en-US" altLang="ja-JP" dirty="0" smtClean="0"/>
              <a:t>(</a:t>
            </a:r>
            <a:r>
              <a:rPr lang="ja-JP" altLang="en-US" smtClean="0"/>
              <a:t>全体図</a:t>
            </a:r>
            <a:r>
              <a:rPr lang="en-US" altLang="ja-JP" dirty="0" smtClean="0"/>
              <a:t>)</a:t>
            </a:r>
            <a:endParaRPr kumimoji="1" lang="ja-JP" altLang="en-US"/>
          </a:p>
        </p:txBody>
      </p:sp>
      <p:sp>
        <p:nvSpPr>
          <p:cNvPr id="9" name="TextBox 8"/>
          <p:cNvSpPr txBox="1"/>
          <p:nvPr/>
        </p:nvSpPr>
        <p:spPr>
          <a:xfrm>
            <a:off x="611560" y="1556792"/>
            <a:ext cx="1944216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ダイオードの電流</a:t>
            </a:r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611560" y="2708920"/>
            <a:ext cx="194421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コンデンサの電圧</a:t>
            </a:r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827584" y="3789040"/>
            <a:ext cx="12241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入力電圧</a:t>
            </a:r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11560" y="4941168"/>
            <a:ext cx="122413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出力電圧</a:t>
            </a:r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635896" y="47251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37%</a:t>
            </a:r>
            <a:r>
              <a:rPr kumimoji="1" lang="ja-JP" altLang="en-US" smtClean="0">
                <a:solidFill>
                  <a:schemeClr val="bg1"/>
                </a:solidFill>
              </a:rPr>
              <a:t>ライン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pic>
        <p:nvPicPr>
          <p:cNvPr id="23" name="Picture 22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125388"/>
            <a:ext cx="1190625" cy="495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83768" y="5373216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37%</a:t>
            </a:r>
            <a:r>
              <a:rPr kumimoji="1" lang="ja-JP" altLang="en-US" sz="1200" smtClean="0"/>
              <a:t>ライン</a:t>
            </a:r>
            <a:endParaRPr kumimoji="1" lang="ja-JP" altLang="en-US" sz="1200"/>
          </a:p>
        </p:txBody>
      </p: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WS0000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908720"/>
            <a:ext cx="8424936" cy="5135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18864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微分回路</a:t>
            </a:r>
            <a:r>
              <a:rPr lang="ja-JP" altLang="en-US"/>
              <a:t>シミュレーショ</a:t>
            </a:r>
            <a:r>
              <a:rPr lang="ja-JP" altLang="en-US" smtClean="0"/>
              <a:t>ン結果</a:t>
            </a:r>
            <a:r>
              <a:rPr lang="en-US" altLang="ja-JP" dirty="0" smtClean="0"/>
              <a:t>(</a:t>
            </a:r>
            <a:r>
              <a:rPr lang="ja-JP" altLang="en-US" smtClean="0"/>
              <a:t>拡大図</a:t>
            </a:r>
            <a:r>
              <a:rPr lang="en-US" altLang="ja-JP" dirty="0" smtClean="0"/>
              <a:t>)</a:t>
            </a:r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339752" y="4725144"/>
            <a:ext cx="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915816" y="4725144"/>
            <a:ext cx="0" cy="93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763688" y="5589240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2915816" y="558924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23728" y="5517232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2.5m[sec]</a:t>
            </a:r>
            <a:endParaRPr kumimoji="1" lang="ja-JP" altLang="en-US"/>
          </a:p>
        </p:txBody>
      </p:sp>
      <p:pic>
        <p:nvPicPr>
          <p:cNvPr id="23" name="Picture 22" descr="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125388"/>
            <a:ext cx="1190625" cy="4953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516216" y="1556792"/>
            <a:ext cx="1944216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ダイオードの電流</a:t>
            </a:r>
            <a:endParaRPr kumimoji="1" lang="ja-JP" altLang="en-US"/>
          </a:p>
        </p:txBody>
      </p:sp>
      <p:sp>
        <p:nvSpPr>
          <p:cNvPr id="21" name="TextBox 20"/>
          <p:cNvSpPr txBox="1"/>
          <p:nvPr/>
        </p:nvSpPr>
        <p:spPr>
          <a:xfrm>
            <a:off x="611560" y="2708920"/>
            <a:ext cx="194421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コンデンサの電圧</a:t>
            </a:r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611560" y="3789040"/>
            <a:ext cx="122413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入力電圧</a:t>
            </a:r>
            <a:endParaRPr kumimoji="1" lang="ja-JP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611560" y="4859868"/>
            <a:ext cx="1224136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ja-JP" altLang="en-US" smtClean="0"/>
              <a:t>出力電圧</a:t>
            </a:r>
            <a:endParaRPr kumimoji="1" lang="ja-JP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5508104" y="5013176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/>
              <a:t>37%</a:t>
            </a:r>
            <a:r>
              <a:rPr kumimoji="1" lang="ja-JP" altLang="en-US" sz="1200" smtClean="0"/>
              <a:t>ライン</a:t>
            </a:r>
            <a:endParaRPr kumimoji="1" lang="ja-JP" altLang="en-US" sz="1200"/>
          </a:p>
        </p:txBody>
      </p:sp>
      <p:sp>
        <p:nvSpPr>
          <p:cNvPr id="27" name="スライド番号プレースホル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28" name="フッター プレースホルダ 2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260648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Appendix A</a:t>
            </a:r>
          </a:p>
          <a:p>
            <a:endParaRPr lang="en-US" altLang="ja-JP" dirty="0"/>
          </a:p>
          <a:p>
            <a:r>
              <a:rPr lang="ja-JP" altLang="en-US" smtClean="0"/>
              <a:t>シミュレーションファイルの開き方</a:t>
            </a:r>
            <a:endParaRPr lang="en-US" altLang="ja-JP" dirty="0" smtClean="0"/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26876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[File]=&gt;[Open]</a:t>
            </a:r>
            <a:endParaRPr kumimoji="1" lang="ja-JP" altLang="en-US"/>
          </a:p>
        </p:txBody>
      </p:sp>
      <p:pic>
        <p:nvPicPr>
          <p:cNvPr id="9" name="Picture 8" descr="WS0000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1844824"/>
            <a:ext cx="7215031" cy="3600400"/>
          </a:xfrm>
          <a:prstGeom prst="rect">
            <a:avLst/>
          </a:prstGeom>
        </p:spPr>
      </p:pic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260648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Appendix B</a:t>
            </a:r>
          </a:p>
          <a:p>
            <a:endParaRPr lang="en-US" altLang="ja-JP" dirty="0"/>
          </a:p>
          <a:p>
            <a:r>
              <a:rPr lang="ja-JP" altLang="en-US"/>
              <a:t>ダイオー</a:t>
            </a:r>
            <a:r>
              <a:rPr lang="ja-JP" altLang="en-US" smtClean="0"/>
              <a:t>ドの</a:t>
            </a:r>
            <a:r>
              <a:rPr lang="en-US" altLang="ja-JP" dirty="0" smtClean="0"/>
              <a:t>SPICE</a:t>
            </a:r>
            <a:r>
              <a:rPr lang="ja-JP" altLang="en-US" smtClean="0"/>
              <a:t>モデル</a:t>
            </a:r>
            <a:endParaRPr lang="en-US" altLang="ja-JP" dirty="0" smtClean="0"/>
          </a:p>
          <a:p>
            <a:r>
              <a:rPr lang="ja-JP" altLang="en-US"/>
              <a:t>ダイオー</a:t>
            </a:r>
            <a:r>
              <a:rPr lang="ja-JP" altLang="en-US" smtClean="0"/>
              <a:t>ドは、新電元工業製品の「</a:t>
            </a:r>
            <a:r>
              <a:rPr lang="en-US" altLang="ja-JP" dirty="0" smtClean="0"/>
              <a:t>D1NL40</a:t>
            </a:r>
            <a:r>
              <a:rPr lang="ja-JP" altLang="en-US" smtClean="0"/>
              <a:t>」を採用した。過渡応答性のみの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smtClean="0"/>
              <a:t>モデルパラメータ</a:t>
            </a:r>
            <a:r>
              <a:rPr lang="en-US" altLang="ja-JP" dirty="0" smtClean="0"/>
              <a:t>TT</a:t>
            </a:r>
            <a:r>
              <a:rPr lang="ja-JP" altLang="en-US" smtClean="0"/>
              <a:t>のみで表現している。</a:t>
            </a:r>
            <a:endParaRPr lang="en-US" altLang="ja-JP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907704" y="2420888"/>
            <a:ext cx="26642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*$</a:t>
            </a:r>
          </a:p>
          <a:p>
            <a:r>
              <a:rPr lang="en-US" altLang="ja-JP" dirty="0" smtClean="0"/>
              <a:t>.</a:t>
            </a:r>
            <a:r>
              <a:rPr lang="en-US" altLang="ja-JP" dirty="0"/>
              <a:t>MODEL D1NL40 </a:t>
            </a:r>
            <a:r>
              <a:rPr lang="en-US" altLang="ja-JP" dirty="0" smtClean="0"/>
              <a:t>D</a:t>
            </a:r>
            <a:br>
              <a:rPr lang="en-US" altLang="ja-JP" dirty="0" smtClean="0"/>
            </a:br>
            <a:r>
              <a:rPr lang="en-US" altLang="ja-JP" dirty="0" smtClean="0"/>
              <a:t>+ RS=1.0000E-3</a:t>
            </a:r>
            <a:br>
              <a:rPr lang="en-US" altLang="ja-JP" dirty="0" smtClean="0"/>
            </a:br>
            <a:r>
              <a:rPr lang="en-US" altLang="ja-JP" dirty="0" smtClean="0"/>
              <a:t>+ CJO=1.0000E-12</a:t>
            </a:r>
            <a:br>
              <a:rPr lang="en-US" altLang="ja-JP" dirty="0" smtClean="0"/>
            </a:br>
            <a:r>
              <a:rPr lang="en-US" altLang="ja-JP" dirty="0" smtClean="0"/>
              <a:t>+ </a:t>
            </a:r>
            <a:r>
              <a:rPr lang="en-US" altLang="ja-JP" dirty="0"/>
              <a:t>M=.</a:t>
            </a:r>
            <a:r>
              <a:rPr lang="en-US" altLang="ja-JP" dirty="0" smtClean="0"/>
              <a:t>3333</a:t>
            </a:r>
            <a:br>
              <a:rPr lang="en-US" altLang="ja-JP" dirty="0" smtClean="0"/>
            </a:br>
            <a:r>
              <a:rPr lang="en-US" altLang="ja-JP" dirty="0" smtClean="0"/>
              <a:t>+ </a:t>
            </a:r>
            <a:r>
              <a:rPr lang="en-US" altLang="ja-JP" dirty="0"/>
              <a:t>VJ=.</a:t>
            </a:r>
            <a:r>
              <a:rPr lang="en-US" altLang="ja-JP" dirty="0" smtClean="0"/>
              <a:t>75</a:t>
            </a:r>
            <a:br>
              <a:rPr lang="en-US" altLang="ja-JP" dirty="0" smtClean="0"/>
            </a:br>
            <a:r>
              <a:rPr lang="en-US" altLang="ja-JP" dirty="0" smtClean="0"/>
              <a:t>+ ISR=100.00E-12</a:t>
            </a:r>
            <a:br>
              <a:rPr lang="en-US" altLang="ja-JP" dirty="0" smtClean="0"/>
            </a:br>
            <a:r>
              <a:rPr lang="en-US" altLang="ja-JP" dirty="0" smtClean="0"/>
              <a:t>+ </a:t>
            </a:r>
            <a:r>
              <a:rPr lang="en-US" altLang="ja-JP" dirty="0"/>
              <a:t>BV=100+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IBV=100.00E-6</a:t>
            </a:r>
            <a:br>
              <a:rPr lang="en-US" altLang="ja-JP" dirty="0" smtClean="0"/>
            </a:br>
            <a:r>
              <a:rPr lang="en-US" altLang="ja-JP" dirty="0" smtClean="0"/>
              <a:t>+ </a:t>
            </a:r>
            <a:r>
              <a:rPr lang="en-US" altLang="ja-JP" dirty="0" smtClean="0">
                <a:solidFill>
                  <a:srgbClr val="FF0000"/>
                </a:solidFill>
              </a:rPr>
              <a:t>TT=50.000E-9</a:t>
            </a:r>
          </a:p>
          <a:p>
            <a:r>
              <a:rPr lang="en-US" altLang="ja-JP" dirty="0" smtClean="0"/>
              <a:t>*$</a:t>
            </a:r>
          </a:p>
          <a:p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8" name="Picture 7" descr="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12360" y="116632"/>
            <a:ext cx="1190625" cy="495300"/>
          </a:xfrm>
          <a:prstGeom prst="rect">
            <a:avLst/>
          </a:prstGeom>
        </p:spPr>
      </p:pic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FAE59-2FE3-4044-9772-98C5897B6690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Copyright(C) MARUTSU ELEC CO. LTD</a:t>
            </a:r>
            <a:endParaRPr kumimoji="1"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397</Words>
  <Application>Microsoft Office PowerPoint</Application>
  <PresentationFormat>画面に合わせる (4:3)</PresentationFormat>
  <Paragraphs>53</Paragraphs>
  <Slides>6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Theme</vt:lpstr>
      <vt:lpstr>スライド 1</vt:lpstr>
      <vt:lpstr>スライド 2</vt:lpstr>
      <vt:lpstr>スライド 3</vt:lpstr>
      <vt:lpstr>スライド 4</vt:lpstr>
      <vt:lpstr>スライド 5</vt:lpstr>
      <vt:lpstr>スライド 6</vt:lpstr>
    </vt:vector>
  </TitlesOfParts>
  <Company>Siam Bee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堀米　毅</dc:creator>
  <cp:lastModifiedBy>bt</cp:lastModifiedBy>
  <cp:revision>14</cp:revision>
  <dcterms:created xsi:type="dcterms:W3CDTF">2014-10-20T08:26:41Z</dcterms:created>
  <dcterms:modified xsi:type="dcterms:W3CDTF">2014-10-21T05:35:24Z</dcterms:modified>
</cp:coreProperties>
</file>