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69" r:id="rId3"/>
    <p:sldId id="257" r:id="rId4"/>
    <p:sldId id="262" r:id="rId5"/>
    <p:sldId id="263" r:id="rId6"/>
    <p:sldId id="264" r:id="rId7"/>
    <p:sldId id="265" r:id="rId8"/>
    <p:sldId id="266" r:id="rId9"/>
    <p:sldId id="267" r:id="rId10"/>
    <p:sldId id="261" r:id="rId11"/>
    <p:sldId id="268" r:id="rId12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6499" autoAdjust="0"/>
    <p:restoredTop sz="94660"/>
  </p:normalViewPr>
  <p:slideViewPr>
    <p:cSldViewPr>
      <p:cViewPr varScale="1">
        <p:scale>
          <a:sx n="69" d="100"/>
          <a:sy n="69" d="100"/>
        </p:scale>
        <p:origin x="-52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image" Target="../media/image9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03CE45-BD6F-499E-93DF-4557B8156CB5}" type="datetimeFigureOut">
              <a:rPr kumimoji="1" lang="ja-JP" altLang="en-US" smtClean="0"/>
              <a:pPr/>
              <a:t>2014/10/24</a:t>
            </a:fld>
            <a:endParaRPr kumimoji="1" lang="ja-JP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D7FA15-46FD-4505-848F-CC650F4DB7DD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D7FA15-46FD-4505-848F-CC650F4DB7DD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D7FA15-46FD-4505-848F-CC650F4DB7DD}" type="slidenum">
              <a:rPr kumimoji="1" lang="ja-JP" altLang="en-US" smtClean="0"/>
              <a:pPr/>
              <a:t>10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D7FA15-46FD-4505-848F-CC650F4DB7DD}" type="slidenum">
              <a:rPr kumimoji="1" lang="ja-JP" altLang="en-US" smtClean="0"/>
              <a:pPr/>
              <a:t>11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D7FA15-46FD-4505-848F-CC650F4DB7DD}" type="slidenum">
              <a:rPr kumimoji="1" lang="ja-JP" altLang="en-US" smtClean="0"/>
              <a:pPr/>
              <a:t>2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D7FA15-46FD-4505-848F-CC650F4DB7DD}" type="slidenum">
              <a:rPr kumimoji="1" lang="ja-JP" altLang="en-US" smtClean="0"/>
              <a:pPr/>
              <a:t>3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D7FA15-46FD-4505-848F-CC650F4DB7DD}" type="slidenum">
              <a:rPr kumimoji="1" lang="ja-JP" altLang="en-US" smtClean="0"/>
              <a:pPr/>
              <a:t>4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D7FA15-46FD-4505-848F-CC650F4DB7DD}" type="slidenum">
              <a:rPr kumimoji="1" lang="ja-JP" altLang="en-US" smtClean="0"/>
              <a:pPr/>
              <a:t>5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D7FA15-46FD-4505-848F-CC650F4DB7DD}" type="slidenum">
              <a:rPr kumimoji="1" lang="ja-JP" altLang="en-US" smtClean="0"/>
              <a:pPr/>
              <a:t>6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D7FA15-46FD-4505-848F-CC650F4DB7DD}" type="slidenum">
              <a:rPr kumimoji="1" lang="ja-JP" altLang="en-US" smtClean="0"/>
              <a:pPr/>
              <a:t>7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D7FA15-46FD-4505-848F-CC650F4DB7DD}" type="slidenum">
              <a:rPr kumimoji="1" lang="ja-JP" altLang="en-US" smtClean="0"/>
              <a:pPr/>
              <a:t>8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D7FA15-46FD-4505-848F-CC650F4DB7DD}" type="slidenum">
              <a:rPr kumimoji="1" lang="ja-JP" altLang="en-US" smtClean="0"/>
              <a:pPr/>
              <a:t>9</a:t>
            </a:fld>
            <a:endParaRPr kumimoji="1"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en-US" altLang="ja-JP" smtClean="0"/>
              <a:t>Click to edit Master subtitle style</a:t>
            </a:r>
            <a:endParaRPr kumimoji="1" lang="ja-JP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4B99F-8A90-476E-84EB-CBCED7C7CA53}" type="datetime1">
              <a:rPr kumimoji="1" lang="ja-JP" altLang="en-US" smtClean="0"/>
              <a:t>2014/10/24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Copyright(C) MARUTSU ELEC CO. LTD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FAE59-2FE3-4044-9772-98C5897B6690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DB938-6DAD-4EAC-9674-8A101E24FCEF}" type="datetime1">
              <a:rPr kumimoji="1" lang="ja-JP" altLang="en-US" smtClean="0"/>
              <a:t>2014/10/24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Copyright(C) MARUTSU ELEC CO. LTD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FAE59-2FE3-4044-9772-98C5897B6690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2E6C0-7C4E-45EC-81F3-F8F19F8642C6}" type="datetime1">
              <a:rPr kumimoji="1" lang="ja-JP" altLang="en-US" smtClean="0"/>
              <a:t>2014/10/24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Copyright(C) MARUTSU ELEC CO. LTD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FAE59-2FE3-4044-9772-98C5897B6690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E73B1-274E-4481-8948-C13608B9B868}" type="datetime1">
              <a:rPr kumimoji="1" lang="ja-JP" altLang="en-US" smtClean="0"/>
              <a:t>2014/10/24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Copyright(C) MARUTSU ELEC CO. LTD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FAE59-2FE3-4044-9772-98C5897B6690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9345B-9660-4E3E-A1E6-613EDB477906}" type="datetime1">
              <a:rPr kumimoji="1" lang="ja-JP" altLang="en-US" smtClean="0"/>
              <a:t>2014/10/24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Copyright(C) MARUTSU ELEC CO. LTD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FAE59-2FE3-4044-9772-98C5897B6690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36FA71-C6C9-409C-8730-3D8CC8ED8ED9}" type="datetime1">
              <a:rPr kumimoji="1" lang="ja-JP" altLang="en-US" smtClean="0"/>
              <a:t>2014/10/24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Copyright(C) MARUTSU ELEC CO. LTD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FAE59-2FE3-4044-9772-98C5897B6690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9224-83A0-4BB3-8D08-736576E932CB}" type="datetime1">
              <a:rPr kumimoji="1" lang="ja-JP" altLang="en-US" smtClean="0"/>
              <a:t>2014/10/24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Copyright(C) MARUTSU ELEC CO. LTD</a:t>
            </a:r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FAE59-2FE3-4044-9772-98C5897B6690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590A4-353A-48D9-A222-46F18F421E2C}" type="datetime1">
              <a:rPr kumimoji="1" lang="ja-JP" altLang="en-US" smtClean="0"/>
              <a:t>2014/10/24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Copyright(C) MARUTSU ELEC CO. LTD</a:t>
            </a:r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FAE59-2FE3-4044-9772-98C5897B6690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AA230-36C5-4118-BE60-D54F82FC70BC}" type="datetime1">
              <a:rPr kumimoji="1" lang="ja-JP" altLang="en-US" smtClean="0"/>
              <a:t>2014/10/24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Copyright(C) MARUTSU ELEC CO. LTD</a:t>
            </a:r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FAE59-2FE3-4044-9772-98C5897B6690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1E011E-224B-4647-AD3A-78157453C0C4}" type="datetime1">
              <a:rPr kumimoji="1" lang="ja-JP" altLang="en-US" smtClean="0"/>
              <a:t>2014/10/24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Copyright(C) MARUTSU ELEC CO. LTD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FAE59-2FE3-4044-9772-98C5897B6690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E00B4-2E15-4D5F-B3CB-34B741B10A05}" type="datetime1">
              <a:rPr kumimoji="1" lang="ja-JP" altLang="en-US" smtClean="0"/>
              <a:t>2014/10/24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Copyright(C) MARUTSU ELEC CO. LTD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FAE59-2FE3-4044-9772-98C5897B6690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C64445-31A5-4A31-93D7-E788B605A926}" type="datetime1">
              <a:rPr kumimoji="1" lang="ja-JP" altLang="en-US" smtClean="0"/>
              <a:t>2014/10/24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 smtClean="0"/>
              <a:t>Copyright(C) MARUTSU ELEC CO. LTD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8FAE59-2FE3-4044-9772-98C5897B6690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hyperlink" Target="http://www.marutsu.co.jp/pc/i/130715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image" Target="../media/image6.jpeg"/><Relationship Id="rId4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7" Type="http://schemas.openxmlformats.org/officeDocument/2006/relationships/image" Target="../media/image11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3.bin"/><Relationship Id="rId5" Type="http://schemas.openxmlformats.org/officeDocument/2006/relationships/oleObject" Target="../embeddings/oleObject2.bin"/><Relationship Id="rId4" Type="http://schemas.openxmlformats.org/officeDocument/2006/relationships/image" Target="../media/image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39552" y="983630"/>
            <a:ext cx="763284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200" dirty="0" err="1" smtClean="0"/>
              <a:t>LTspice</a:t>
            </a:r>
            <a:r>
              <a:rPr kumimoji="1" lang="ja-JP" altLang="en-US" sz="3200" smtClean="0"/>
              <a:t>を活用した</a:t>
            </a:r>
            <a:endParaRPr kumimoji="1" lang="en-US" altLang="ja-JP" sz="3200" dirty="0" smtClean="0"/>
          </a:p>
          <a:p>
            <a:r>
              <a:rPr kumimoji="1" lang="ja-JP" altLang="en-US" sz="3200" smtClean="0"/>
              <a:t>トランジスタの基本特性シミュレーション</a:t>
            </a:r>
            <a:endParaRPr kumimoji="1" lang="ja-JP" altLang="en-US" sz="3200"/>
          </a:p>
        </p:txBody>
      </p:sp>
      <p:pic>
        <p:nvPicPr>
          <p:cNvPr id="6" name="Picture 5" descr="LO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812360" y="116632"/>
            <a:ext cx="1190625" cy="4953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275856" y="2758385"/>
            <a:ext cx="2808312" cy="138499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kumimoji="1" lang="en-US" altLang="ja-JP" sz="2800" dirty="0" err="1" smtClean="0"/>
              <a:t>Ic-hFE</a:t>
            </a:r>
            <a:r>
              <a:rPr kumimoji="1" lang="ja-JP" altLang="en-US" sz="2800" smtClean="0"/>
              <a:t>特性</a:t>
            </a:r>
            <a:endParaRPr kumimoji="1" lang="en-US" altLang="ja-JP" sz="2800" dirty="0" smtClean="0"/>
          </a:p>
          <a:p>
            <a:r>
              <a:rPr lang="ja-JP" altLang="en-US" sz="2800" smtClean="0"/>
              <a:t>飽和電圧特性</a:t>
            </a:r>
            <a:endParaRPr lang="en-US" altLang="ja-JP" sz="2800" dirty="0" smtClean="0"/>
          </a:p>
          <a:p>
            <a:r>
              <a:rPr kumimoji="1" lang="ja-JP" altLang="en-US" sz="2800" smtClean="0"/>
              <a:t>スイッチング特性</a:t>
            </a:r>
            <a:endParaRPr kumimoji="1" lang="ja-JP" altLang="en-US" sz="280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FAE59-2FE3-4044-9772-98C5897B6690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2714612" y="4643446"/>
            <a:ext cx="37147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dirty="0" smtClean="0"/>
              <a:t>2014</a:t>
            </a:r>
            <a:r>
              <a:rPr lang="ja-JP" altLang="en-US" dirty="0" smtClean="0"/>
              <a:t>年</a:t>
            </a:r>
            <a:r>
              <a:rPr lang="en-US" altLang="ja-JP" dirty="0" smtClean="0"/>
              <a:t>10</a:t>
            </a:r>
            <a:r>
              <a:rPr lang="ja-JP" altLang="en-US" dirty="0" smtClean="0"/>
              <a:t>月</a:t>
            </a:r>
            <a:r>
              <a:rPr lang="en-US" altLang="ja-JP" dirty="0" smtClean="0"/>
              <a:t>24</a:t>
            </a:r>
            <a:r>
              <a:rPr lang="ja-JP" altLang="en-US" dirty="0" smtClean="0"/>
              <a:t>日</a:t>
            </a:r>
            <a:endParaRPr lang="en-US" altLang="ja-JP" dirty="0" smtClean="0"/>
          </a:p>
          <a:p>
            <a:pPr algn="ctr"/>
            <a:r>
              <a:rPr lang="ja-JP" altLang="en-US" dirty="0" smtClean="0"/>
              <a:t>マルツエレック株式会社</a:t>
            </a:r>
            <a:endParaRPr kumimoji="1" lang="ja-JP" altLang="en-US" dirty="0"/>
          </a:p>
        </p:txBody>
      </p:sp>
      <p:pic>
        <p:nvPicPr>
          <p:cNvPr id="10" name="図 9" descr="ロゴ (2)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00364" y="5293576"/>
            <a:ext cx="3238690" cy="921506"/>
          </a:xfrm>
          <a:prstGeom prst="rect">
            <a:avLst/>
          </a:prstGeom>
        </p:spPr>
      </p:pic>
      <p:sp>
        <p:nvSpPr>
          <p:cNvPr id="11" name="フッター プレースホルダ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Copyright(C) MARUTSU ELEC CO. LTD</a:t>
            </a:r>
            <a:endParaRPr kumimoji="1" lang="ja-JP" alt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51520" y="260648"/>
            <a:ext cx="842493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Appendix A</a:t>
            </a:r>
          </a:p>
          <a:p>
            <a:endParaRPr lang="en-US" altLang="ja-JP" dirty="0"/>
          </a:p>
          <a:p>
            <a:r>
              <a:rPr lang="ja-JP" altLang="en-US" smtClean="0"/>
              <a:t>トランジスタの</a:t>
            </a:r>
            <a:r>
              <a:rPr lang="en-US" altLang="ja-JP" dirty="0" smtClean="0"/>
              <a:t>SPICE</a:t>
            </a:r>
            <a:r>
              <a:rPr lang="ja-JP" altLang="en-US" smtClean="0"/>
              <a:t>モデル</a:t>
            </a:r>
            <a:endParaRPr lang="en-US" altLang="ja-JP" dirty="0" smtClean="0"/>
          </a:p>
          <a:p>
            <a:r>
              <a:rPr lang="ja-JP" altLang="en-US" smtClean="0"/>
              <a:t>トランジスタは、新電元工業製品の「</a:t>
            </a:r>
            <a:r>
              <a:rPr lang="en-US" altLang="ja-JP" dirty="0" smtClean="0"/>
              <a:t> 2SC4054 </a:t>
            </a:r>
            <a:r>
              <a:rPr lang="ja-JP" altLang="en-US" smtClean="0"/>
              <a:t>」を採用した。</a:t>
            </a:r>
            <a:r>
              <a:rPr lang="en-US" altLang="ja-JP" dirty="0" err="1" smtClean="0"/>
              <a:t>Gummel-Poon</a:t>
            </a:r>
            <a:r>
              <a:rPr lang="ja-JP" altLang="en-US" smtClean="0"/>
              <a:t>モデル</a:t>
            </a:r>
            <a:endParaRPr lang="en-US" altLang="ja-JP" dirty="0" smtClean="0"/>
          </a:p>
          <a:p>
            <a:r>
              <a:rPr lang="ja-JP" altLang="en-US" smtClean="0"/>
              <a:t>であり、順逆方向特性に再現性のある解析精度の高い</a:t>
            </a:r>
            <a:r>
              <a:rPr lang="en-US" altLang="ja-JP" dirty="0" smtClean="0"/>
              <a:t>SPICE</a:t>
            </a:r>
            <a:r>
              <a:rPr lang="ja-JP" altLang="en-US" smtClean="0"/>
              <a:t>モデルである。</a:t>
            </a:r>
            <a:endParaRPr lang="en-US" altLang="ja-JP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1331640" y="1916832"/>
            <a:ext cx="6552728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*$</a:t>
            </a:r>
          </a:p>
          <a:p>
            <a:r>
              <a:rPr lang="en-US" altLang="ja-JP" dirty="0" smtClean="0"/>
              <a:t>* PART NUMBER: 2SC4054</a:t>
            </a:r>
          </a:p>
          <a:p>
            <a:r>
              <a:rPr lang="en-US" altLang="ja-JP" dirty="0" smtClean="0"/>
              <a:t>* MANUFACTURER: SHINDENGEN</a:t>
            </a:r>
          </a:p>
          <a:p>
            <a:r>
              <a:rPr lang="en-US" altLang="ja-JP" dirty="0" smtClean="0"/>
              <a:t>* All Rights Reserved Copyright (C) Bee Technologies Inc. 2004</a:t>
            </a:r>
          </a:p>
          <a:p>
            <a:r>
              <a:rPr lang="en-US" altLang="ja-JP" dirty="0" smtClean="0"/>
              <a:t>.MODEL Q2SC4054 NPN</a:t>
            </a:r>
          </a:p>
          <a:p>
            <a:r>
              <a:rPr lang="en-US" altLang="ja-JP" dirty="0" smtClean="0"/>
              <a:t>+ IS=2.4201E-12 BF=92.371 VAF=44.700</a:t>
            </a:r>
          </a:p>
          <a:p>
            <a:r>
              <a:rPr lang="en-US" altLang="ja-JP" dirty="0" smtClean="0"/>
              <a:t>+ IKF=4.5256 ISE=5.4332E-12 NE=1.2547</a:t>
            </a:r>
          </a:p>
          <a:p>
            <a:r>
              <a:rPr lang="en-US" altLang="ja-JP" dirty="0" smtClean="0"/>
              <a:t>+ BR=3.2573 VAR=1.8738 IKR=20</a:t>
            </a:r>
          </a:p>
          <a:p>
            <a:r>
              <a:rPr lang="en-US" altLang="ja-JP" dirty="0" smtClean="0"/>
              <a:t>+ ISC=11.004E-9 NC=1.8738 NK=.65071</a:t>
            </a:r>
          </a:p>
          <a:p>
            <a:r>
              <a:rPr lang="en-US" altLang="ja-JP" dirty="0" smtClean="0"/>
              <a:t>+ RB=.16891 RC=95.122E-3 CJE=2.2596E-9</a:t>
            </a:r>
          </a:p>
          <a:p>
            <a:r>
              <a:rPr lang="en-US" altLang="ja-JP" dirty="0" smtClean="0"/>
              <a:t>+ VJE=.53979 MJE=.30943 CJC=321.38E-12</a:t>
            </a:r>
          </a:p>
          <a:p>
            <a:r>
              <a:rPr lang="en-US" altLang="ja-JP" dirty="0" smtClean="0"/>
              <a:t>+ VJC=.53259 MJC=.4805 TF=21.000E-9</a:t>
            </a:r>
          </a:p>
          <a:p>
            <a:r>
              <a:rPr lang="en-US" altLang="ja-JP" dirty="0" smtClean="0"/>
              <a:t>+ XTF=10 VTF=10 ITF=1</a:t>
            </a:r>
          </a:p>
          <a:p>
            <a:r>
              <a:rPr lang="en-US" altLang="ja-JP" dirty="0" smtClean="0"/>
              <a:t>+ TR=427.00E-9</a:t>
            </a:r>
          </a:p>
          <a:p>
            <a:r>
              <a:rPr lang="en-US" altLang="ja-JP" dirty="0" smtClean="0"/>
              <a:t>*$</a:t>
            </a:r>
            <a:endParaRPr kumimoji="1" lang="ja-JP" altLang="en-US">
              <a:solidFill>
                <a:srgbClr val="FF0000"/>
              </a:solidFill>
            </a:endParaRPr>
          </a:p>
        </p:txBody>
      </p:sp>
      <p:pic>
        <p:nvPicPr>
          <p:cNvPr id="8" name="Picture 7" descr="LO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812360" y="116632"/>
            <a:ext cx="1190625" cy="495300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FAE59-2FE3-4044-9772-98C5897B6690}" type="slidenum">
              <a:rPr kumimoji="1" lang="ja-JP" altLang="en-US" smtClean="0"/>
              <a:pPr/>
              <a:t>10</a:t>
            </a:fld>
            <a:endParaRPr kumimoji="1" lang="ja-JP" altLang="en-US"/>
          </a:p>
        </p:txBody>
      </p:sp>
      <p:sp>
        <p:nvSpPr>
          <p:cNvPr id="9" name="フッター プレースホルダ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Copyright(C) MARUTSU ELEC CO. LTD</a:t>
            </a:r>
            <a:endParaRPr kumimoji="1" lang="ja-JP" alt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51520" y="260648"/>
            <a:ext cx="84249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Appendix B</a:t>
            </a:r>
          </a:p>
          <a:p>
            <a:endParaRPr lang="en-US" altLang="ja-JP" dirty="0"/>
          </a:p>
          <a:p>
            <a:r>
              <a:rPr lang="ja-JP" altLang="en-US" smtClean="0"/>
              <a:t>シミュレーションデータの格納先</a:t>
            </a:r>
            <a:endParaRPr lang="en-US" altLang="ja-JP" dirty="0" smtClean="0"/>
          </a:p>
        </p:txBody>
      </p:sp>
      <p:pic>
        <p:nvPicPr>
          <p:cNvPr id="8" name="Picture 7" descr="LO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812360" y="116632"/>
            <a:ext cx="1190625" cy="495300"/>
          </a:xfrm>
          <a:prstGeom prst="rect">
            <a:avLst/>
          </a:prstGeom>
        </p:spPr>
      </p:pic>
      <p:pic>
        <p:nvPicPr>
          <p:cNvPr id="5" name="Picture 4" descr="WS000017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043608" y="1772816"/>
            <a:ext cx="5553075" cy="36576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364088" y="2996952"/>
            <a:ext cx="2808312" cy="1384995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kumimoji="1" lang="en-US" altLang="ja-JP" sz="2800" dirty="0" err="1" smtClean="0"/>
              <a:t>Ic-hFE</a:t>
            </a:r>
            <a:r>
              <a:rPr kumimoji="1" lang="ja-JP" altLang="en-US" sz="2800" smtClean="0"/>
              <a:t>特性</a:t>
            </a:r>
            <a:endParaRPr kumimoji="1" lang="en-US" altLang="ja-JP" sz="2800" dirty="0" smtClean="0"/>
          </a:p>
          <a:p>
            <a:r>
              <a:rPr lang="ja-JP" altLang="en-US" sz="2800" smtClean="0"/>
              <a:t>飽和電圧特性</a:t>
            </a:r>
            <a:endParaRPr lang="en-US" altLang="ja-JP" sz="2800" dirty="0" smtClean="0"/>
          </a:p>
          <a:p>
            <a:r>
              <a:rPr kumimoji="1" lang="ja-JP" altLang="en-US" sz="2800" smtClean="0"/>
              <a:t>スイッチング特性</a:t>
            </a:r>
            <a:endParaRPr kumimoji="1" lang="ja-JP" altLang="en-US" sz="2800"/>
          </a:p>
        </p:txBody>
      </p:sp>
      <p:sp>
        <p:nvSpPr>
          <p:cNvPr id="11" name="Left Arrow 10"/>
          <p:cNvSpPr/>
          <p:nvPr/>
        </p:nvSpPr>
        <p:spPr>
          <a:xfrm>
            <a:off x="4788024" y="3140968"/>
            <a:ext cx="648072" cy="144016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Left Arrow 11"/>
          <p:cNvSpPr/>
          <p:nvPr/>
        </p:nvSpPr>
        <p:spPr>
          <a:xfrm>
            <a:off x="4788024" y="3645024"/>
            <a:ext cx="648072" cy="144016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Left Arrow 12"/>
          <p:cNvSpPr/>
          <p:nvPr/>
        </p:nvSpPr>
        <p:spPr>
          <a:xfrm>
            <a:off x="4796408" y="4149080"/>
            <a:ext cx="648072" cy="144016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FAE59-2FE3-4044-9772-98C5897B6690}" type="slidenum">
              <a:rPr kumimoji="1" lang="ja-JP" altLang="en-US" smtClean="0"/>
              <a:pPr/>
              <a:t>11</a:t>
            </a:fld>
            <a:endParaRPr kumimoji="1" lang="ja-JP" altLang="en-US"/>
          </a:p>
        </p:txBody>
      </p:sp>
      <p:sp>
        <p:nvSpPr>
          <p:cNvPr id="10" name="フッター プレースホルダ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Copyright(C) MARUTSU ELEC CO. LTD</a:t>
            </a:r>
            <a:endParaRPr kumimoji="1" lang="ja-JP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LO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812360" y="116632"/>
            <a:ext cx="1190625" cy="495300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FAE59-2FE3-4044-9772-98C5897B6690}" type="slidenum">
              <a:rPr kumimoji="1" lang="ja-JP" altLang="en-US" smtClean="0"/>
              <a:pPr/>
              <a:t>2</a:t>
            </a:fld>
            <a:endParaRPr kumimoji="1" lang="ja-JP" altLang="en-US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285720" y="357166"/>
            <a:ext cx="45005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トランジス</a:t>
            </a:r>
            <a:r>
              <a:rPr kumimoji="1" lang="ja-JP" altLang="en-US" dirty="0" smtClean="0"/>
              <a:t>タの</a:t>
            </a:r>
            <a:r>
              <a:rPr kumimoji="1" lang="en-US" altLang="ja-JP" dirty="0" smtClean="0"/>
              <a:t>SPICE</a:t>
            </a:r>
            <a:r>
              <a:rPr kumimoji="1" lang="ja-JP" altLang="en-US" dirty="0" smtClean="0"/>
              <a:t>モデルについて</a:t>
            </a:r>
            <a:endParaRPr kumimoji="1" lang="ja-JP" altLang="en-US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1071538" y="1000108"/>
            <a:ext cx="700092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トランジスタの</a:t>
            </a:r>
            <a:r>
              <a:rPr kumimoji="1" lang="en-US" altLang="ja-JP" dirty="0" smtClean="0"/>
              <a:t>SPICE</a:t>
            </a:r>
            <a:r>
              <a:rPr kumimoji="1" lang="ja-JP" altLang="en-US" dirty="0" smtClean="0"/>
              <a:t>モデルには幾つかの種類があります。</a:t>
            </a:r>
            <a:endParaRPr kumimoji="1" lang="en-US" altLang="ja-JP" dirty="0" smtClean="0"/>
          </a:p>
          <a:p>
            <a:r>
              <a:rPr lang="ja-JP" altLang="en-US" dirty="0" smtClean="0"/>
              <a:t>エバースモルモデルとガンメルプーンモデ</a:t>
            </a:r>
            <a:r>
              <a:rPr lang="ja-JP" altLang="en-US" dirty="0" smtClean="0"/>
              <a:t>ルです。</a:t>
            </a:r>
            <a:r>
              <a:rPr lang="ja-JP" altLang="en-US" dirty="0" smtClean="0"/>
              <a:t>エバースモルモデ</a:t>
            </a:r>
            <a:r>
              <a:rPr lang="ja-JP" altLang="en-US" dirty="0" smtClean="0"/>
              <a:t>ルはモデルが古く、現在では、フォトカプラ、フォト</a:t>
            </a:r>
            <a:r>
              <a:rPr lang="en-US" altLang="ja-JP" dirty="0" smtClean="0"/>
              <a:t>IC</a:t>
            </a:r>
            <a:r>
              <a:rPr lang="ja-JP" altLang="en-US" dirty="0" smtClean="0"/>
              <a:t>のトランジスタ表現に採用されているくらいであり、</a:t>
            </a:r>
            <a:r>
              <a:rPr lang="ja-JP" altLang="en-US" dirty="0" smtClean="0"/>
              <a:t>ガンメルプーンモデ</a:t>
            </a:r>
            <a:r>
              <a:rPr lang="ja-JP" altLang="en-US" dirty="0" smtClean="0"/>
              <a:t>ルが主流です。今回のトランジスタの</a:t>
            </a:r>
            <a:r>
              <a:rPr lang="en-US" altLang="ja-JP" dirty="0" smtClean="0"/>
              <a:t>SPICE</a:t>
            </a:r>
            <a:r>
              <a:rPr lang="ja-JP" altLang="en-US" dirty="0" smtClean="0"/>
              <a:t>モデルも</a:t>
            </a:r>
            <a:r>
              <a:rPr lang="ja-JP" altLang="en-US" dirty="0" smtClean="0"/>
              <a:t>ガンメルプーンモデ</a:t>
            </a:r>
            <a:r>
              <a:rPr lang="ja-JP" altLang="en-US" dirty="0" smtClean="0"/>
              <a:t>ルを採用しています。</a:t>
            </a:r>
            <a:endParaRPr kumimoji="1" lang="ja-JP" altLang="en-US" dirty="0"/>
          </a:p>
        </p:txBody>
      </p:sp>
      <p:sp>
        <p:nvSpPr>
          <p:cNvPr id="13" name="フッター プレースホルダ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Copyright(C) MARUTSU ELEC CO. LTD</a:t>
            </a:r>
            <a:endParaRPr kumimoji="1" lang="ja-JP" altLang="en-US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285720" y="2643182"/>
            <a:ext cx="55007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トランジス</a:t>
            </a:r>
            <a:r>
              <a:rPr kumimoji="1" lang="ja-JP" altLang="en-US" dirty="0" smtClean="0"/>
              <a:t>タのデバイスモデリング教材について</a:t>
            </a:r>
            <a:endParaRPr kumimoji="1" lang="ja-JP" altLang="en-US" dirty="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1142976" y="3214686"/>
            <a:ext cx="68580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 smtClean="0"/>
              <a:t>ガンメ</a:t>
            </a:r>
            <a:r>
              <a:rPr lang="ja-JP" altLang="en-US" dirty="0" smtClean="0"/>
              <a:t>ルプーンモデルを</a:t>
            </a:r>
            <a:r>
              <a:rPr lang="en-US" altLang="ja-JP" dirty="0" err="1" smtClean="0"/>
              <a:t>PSpice</a:t>
            </a:r>
            <a:r>
              <a:rPr lang="en-US" altLang="ja-JP" dirty="0" smtClean="0"/>
              <a:t> Model Editor</a:t>
            </a:r>
            <a:r>
              <a:rPr lang="ja-JP" altLang="en-US" dirty="0" smtClean="0"/>
              <a:t>を使用したデバイス</a:t>
            </a:r>
            <a:endParaRPr lang="en-US" altLang="ja-JP" dirty="0" smtClean="0"/>
          </a:p>
          <a:p>
            <a:r>
              <a:rPr lang="ja-JP" altLang="en-US" dirty="0" smtClean="0"/>
              <a:t>モデリングの教材をご提供しています。是非、ご活用下さい。各電気的特性とパラメータモデルの関連性も記載されているので、</a:t>
            </a:r>
            <a:r>
              <a:rPr lang="en-US" altLang="ja-JP" dirty="0" err="1" smtClean="0"/>
              <a:t>LTspice</a:t>
            </a:r>
            <a:r>
              <a:rPr lang="ja-JP" altLang="en-US" dirty="0" smtClean="0"/>
              <a:t>でもパラメトリック解析にてデバイスモデリング可能です。</a:t>
            </a:r>
            <a:endParaRPr kumimoji="1" lang="ja-JP" altLang="en-US" dirty="0"/>
          </a:p>
        </p:txBody>
      </p:sp>
      <p:sp>
        <p:nvSpPr>
          <p:cNvPr id="16" name="正方形/長方形 15"/>
          <p:cNvSpPr/>
          <p:nvPr/>
        </p:nvSpPr>
        <p:spPr>
          <a:xfrm>
            <a:off x="857224" y="5559998"/>
            <a:ext cx="39875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 smtClean="0">
                <a:hlinkClick r:id="rId4"/>
              </a:rPr>
              <a:t>http://www.marutsu.co.jp/pc/i/130715/</a:t>
            </a:r>
            <a:endParaRPr lang="ja-JP" altLang="en-US" dirty="0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285720" y="4774180"/>
            <a:ext cx="75724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トランジス</a:t>
            </a:r>
            <a:r>
              <a:rPr kumimoji="1" lang="ja-JP" altLang="en-US" dirty="0" smtClean="0"/>
              <a:t>タのデバイスモデリング教材についての詳細情報は</a:t>
            </a:r>
            <a:endParaRPr kumimoji="1" lang="en-US" altLang="ja-JP" dirty="0" smtClean="0"/>
          </a:p>
          <a:p>
            <a:r>
              <a:rPr kumimoji="1" lang="ja-JP" altLang="en-US" dirty="0" smtClean="0"/>
              <a:t>下記の</a:t>
            </a:r>
            <a:r>
              <a:rPr kumimoji="1" lang="en-US" altLang="ja-JP" dirty="0" smtClean="0"/>
              <a:t>URL</a:t>
            </a:r>
            <a:r>
              <a:rPr kumimoji="1" lang="ja-JP" altLang="en-US" dirty="0" smtClean="0"/>
              <a:t>でご確認下さい。</a:t>
            </a:r>
            <a:endParaRPr kumimoji="1" lang="en-US" altLang="ja-JP" dirty="0" smtClean="0"/>
          </a:p>
          <a:p>
            <a:endParaRPr kumimoji="1" lang="ja-JP" altLang="en-US" dirty="0"/>
          </a:p>
        </p:txBody>
      </p:sp>
      <p:pic>
        <p:nvPicPr>
          <p:cNvPr id="26626" name="Picture 2" descr="【DM-005】デバイスモデリング教材 トランジスタモデル編"/>
          <p:cNvPicPr>
            <a:picLocks noChangeAspect="1" noChangeArrowheads="1"/>
          </p:cNvPicPr>
          <p:nvPr/>
        </p:nvPicPr>
        <p:blipFill>
          <a:blip r:embed="rId5"/>
          <a:srcRect l="21000" t="6000" r="21999" b="12999"/>
          <a:stretch>
            <a:fillRect/>
          </a:stretch>
        </p:blipFill>
        <p:spPr bwMode="auto">
          <a:xfrm>
            <a:off x="6429388" y="4357694"/>
            <a:ext cx="1357322" cy="19288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79512" y="332656"/>
            <a:ext cx="36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err="1" smtClean="0"/>
              <a:t>Ic-hFE</a:t>
            </a:r>
            <a:r>
              <a:rPr kumimoji="1" lang="ja-JP" altLang="en-US" smtClean="0"/>
              <a:t>特性</a:t>
            </a:r>
            <a:endParaRPr kumimoji="1" lang="ja-JP" altLang="en-US"/>
          </a:p>
        </p:txBody>
      </p:sp>
      <p:pic>
        <p:nvPicPr>
          <p:cNvPr id="13" name="Picture 12" descr="LO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812360" y="116632"/>
            <a:ext cx="1190625" cy="495300"/>
          </a:xfrm>
          <a:prstGeom prst="rect">
            <a:avLst/>
          </a:prstGeom>
        </p:spPr>
      </p:pic>
      <p:pic>
        <p:nvPicPr>
          <p:cNvPr id="15" name="Picture 14" descr="WS00001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55576" y="1196752"/>
            <a:ext cx="7525453" cy="4586943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3275856" y="5949280"/>
            <a:ext cx="2664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mtClean="0"/>
              <a:t>評価回路図</a:t>
            </a:r>
            <a:endParaRPr kumimoji="1" lang="ja-JP" altLang="en-US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FAE59-2FE3-4044-9772-98C5897B6690}" type="slidenum">
              <a:rPr kumimoji="1" lang="ja-JP" altLang="en-US" smtClean="0"/>
              <a:pPr/>
              <a:t>3</a:t>
            </a:fld>
            <a:endParaRPr kumimoji="1" lang="ja-JP" altLang="en-US"/>
          </a:p>
        </p:txBody>
      </p:sp>
      <p:sp>
        <p:nvSpPr>
          <p:cNvPr id="7" name="フッター プレースホルダ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Copyright(C) MARUTSU ELEC CO. LTD</a:t>
            </a:r>
            <a:endParaRPr kumimoji="1" lang="ja-JP" alt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79512" y="332656"/>
            <a:ext cx="36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err="1" smtClean="0"/>
              <a:t>Ic-hFE</a:t>
            </a:r>
            <a:r>
              <a:rPr kumimoji="1" lang="ja-JP" altLang="en-US" smtClean="0"/>
              <a:t>特性</a:t>
            </a:r>
            <a:endParaRPr kumimoji="1" lang="ja-JP" altLang="en-US"/>
          </a:p>
        </p:txBody>
      </p:sp>
      <p:pic>
        <p:nvPicPr>
          <p:cNvPr id="13" name="Picture 12" descr="LOGO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812360" y="116632"/>
            <a:ext cx="1190625" cy="495300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3275856" y="5949280"/>
            <a:ext cx="2664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mtClean="0"/>
              <a:t>シミュレーション結果</a:t>
            </a:r>
            <a:endParaRPr kumimoji="1" lang="ja-JP" altLang="en-US"/>
          </a:p>
        </p:txBody>
      </p:sp>
      <p:pic>
        <p:nvPicPr>
          <p:cNvPr id="7" name="Picture 6" descr="WS00001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83568" y="908720"/>
            <a:ext cx="7879867" cy="4802967"/>
          </a:xfrm>
          <a:prstGeom prst="rect">
            <a:avLst/>
          </a:prstGeom>
        </p:spPr>
      </p:pic>
      <p:graphicFrame>
        <p:nvGraphicFramePr>
          <p:cNvPr id="8" name="Object 7"/>
          <p:cNvGraphicFramePr>
            <a:graphicFrameLocks noChangeAspect="1"/>
          </p:cNvGraphicFramePr>
          <p:nvPr/>
        </p:nvGraphicFramePr>
        <p:xfrm>
          <a:off x="7020272" y="1628800"/>
          <a:ext cx="1319262" cy="834635"/>
        </p:xfrm>
        <a:graphic>
          <a:graphicData uri="http://schemas.openxmlformats.org/presentationml/2006/ole">
            <p:oleObj spid="_x0000_s1026" name="Equation" r:id="rId6" imgW="622080" imgH="393480" progId="">
              <p:embed/>
            </p:oleObj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899592" y="4869160"/>
            <a:ext cx="61926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X</a:t>
            </a:r>
            <a:r>
              <a:rPr lang="ja-JP" altLang="en-US" smtClean="0"/>
              <a:t>軸は</a:t>
            </a:r>
            <a:r>
              <a:rPr lang="en-US" altLang="ja-JP" dirty="0" err="1" smtClean="0"/>
              <a:t>Ic</a:t>
            </a:r>
            <a:r>
              <a:rPr lang="en-US" altLang="ja-JP" dirty="0" smtClean="0"/>
              <a:t>(Q1)</a:t>
            </a:r>
            <a:r>
              <a:rPr lang="ja-JP" altLang="en-US" smtClean="0"/>
              <a:t>に軸変換します。</a:t>
            </a:r>
            <a:endParaRPr kumimoji="1" lang="ja-JP" alt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FAE59-2FE3-4044-9772-98C5897B6690}" type="slidenum">
              <a:rPr kumimoji="1" lang="ja-JP" altLang="en-US" smtClean="0"/>
              <a:pPr/>
              <a:t>4</a:t>
            </a:fld>
            <a:endParaRPr kumimoji="1" lang="ja-JP" altLang="en-US"/>
          </a:p>
        </p:txBody>
      </p:sp>
      <p:sp>
        <p:nvSpPr>
          <p:cNvPr id="11" name="フッター プレースホルダ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Copyright(C) MARUTSU ELEC CO. LTD</a:t>
            </a:r>
            <a:endParaRPr kumimoji="1" lang="ja-JP" alt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79512" y="332656"/>
            <a:ext cx="36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mtClean="0"/>
              <a:t>飽和電圧特性</a:t>
            </a:r>
            <a:endParaRPr kumimoji="1" lang="ja-JP" altLang="en-US"/>
          </a:p>
        </p:txBody>
      </p:sp>
      <p:pic>
        <p:nvPicPr>
          <p:cNvPr id="13" name="Picture 12" descr="LO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812360" y="116632"/>
            <a:ext cx="1190625" cy="495300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3275856" y="5949280"/>
            <a:ext cx="2664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mtClean="0"/>
              <a:t>評価回路図</a:t>
            </a:r>
            <a:endParaRPr kumimoji="1" lang="ja-JP" altLang="en-US"/>
          </a:p>
        </p:txBody>
      </p:sp>
      <p:pic>
        <p:nvPicPr>
          <p:cNvPr id="7" name="Picture 6" descr="WS00001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39552" y="908720"/>
            <a:ext cx="8033393" cy="4896544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FAE59-2FE3-4044-9772-98C5897B6690}" type="slidenum">
              <a:rPr kumimoji="1" lang="ja-JP" altLang="en-US" smtClean="0"/>
              <a:pPr/>
              <a:t>5</a:t>
            </a:fld>
            <a:endParaRPr kumimoji="1" lang="ja-JP" altLang="en-US"/>
          </a:p>
        </p:txBody>
      </p:sp>
      <p:sp>
        <p:nvSpPr>
          <p:cNvPr id="9" name="フッター プレースホルダ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Copyright(C) MARUTSU ELEC CO. LTD</a:t>
            </a:r>
            <a:endParaRPr kumimoji="1" lang="ja-JP" alt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LO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812360" y="116632"/>
            <a:ext cx="1190625" cy="4953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79512" y="332656"/>
            <a:ext cx="36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mtClean="0"/>
              <a:t>飽和電圧特性</a:t>
            </a:r>
            <a:endParaRPr kumimoji="1" lang="ja-JP" altLang="en-US"/>
          </a:p>
        </p:txBody>
      </p:sp>
      <p:sp>
        <p:nvSpPr>
          <p:cNvPr id="11" name="TextBox 10"/>
          <p:cNvSpPr txBox="1"/>
          <p:nvPr/>
        </p:nvSpPr>
        <p:spPr>
          <a:xfrm>
            <a:off x="3275856" y="5949280"/>
            <a:ext cx="2664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mtClean="0"/>
              <a:t>シミュレーション結果</a:t>
            </a:r>
            <a:endParaRPr kumimoji="1" lang="ja-JP" altLang="en-US"/>
          </a:p>
        </p:txBody>
      </p:sp>
      <p:pic>
        <p:nvPicPr>
          <p:cNvPr id="12" name="Picture 11" descr="WS00001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11560" y="908720"/>
            <a:ext cx="7998005" cy="4874975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4067944" y="1484784"/>
            <a:ext cx="2880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VBE(sat)=850.692m[V]</a:t>
            </a:r>
            <a:endParaRPr kumimoji="1" lang="ja-JP" altLang="en-US"/>
          </a:p>
        </p:txBody>
      </p:sp>
      <p:sp>
        <p:nvSpPr>
          <p:cNvPr id="15" name="TextBox 14"/>
          <p:cNvSpPr txBox="1"/>
          <p:nvPr/>
        </p:nvSpPr>
        <p:spPr>
          <a:xfrm>
            <a:off x="4067944" y="5013176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VCE(sat)=323.778m[V]</a:t>
            </a:r>
            <a:endParaRPr kumimoji="1" lang="ja-JP" altLang="en-US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FAE59-2FE3-4044-9772-98C5897B6690}" type="slidenum">
              <a:rPr kumimoji="1" lang="ja-JP" altLang="en-US" smtClean="0"/>
              <a:pPr/>
              <a:t>6</a:t>
            </a:fld>
            <a:endParaRPr kumimoji="1" lang="ja-JP" altLang="en-US"/>
          </a:p>
        </p:txBody>
      </p:sp>
      <p:sp>
        <p:nvSpPr>
          <p:cNvPr id="9" name="フッター プレースホルダ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Copyright(C) MARUTSU ELEC CO. LTD</a:t>
            </a:r>
            <a:endParaRPr kumimoji="1" lang="ja-JP" alt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79512" y="332656"/>
            <a:ext cx="36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mtClean="0"/>
              <a:t>スイッチング特性</a:t>
            </a:r>
            <a:endParaRPr kumimoji="1" lang="ja-JP" altLang="en-US"/>
          </a:p>
        </p:txBody>
      </p:sp>
      <p:pic>
        <p:nvPicPr>
          <p:cNvPr id="13" name="Picture 12" descr="LOGO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812360" y="116632"/>
            <a:ext cx="1190625" cy="4953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67544" y="908720"/>
            <a:ext cx="3096344" cy="175432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Data Sheet</a:t>
            </a:r>
            <a:r>
              <a:rPr kumimoji="1" lang="ja-JP" altLang="en-US" smtClean="0"/>
              <a:t>の測定条件</a:t>
            </a:r>
            <a:endParaRPr kumimoji="1" lang="en-US" altLang="ja-JP" dirty="0" smtClean="0"/>
          </a:p>
          <a:p>
            <a:r>
              <a:rPr lang="en-US" altLang="ja-JP" dirty="0" err="1" smtClean="0"/>
              <a:t>Ic</a:t>
            </a:r>
            <a:r>
              <a:rPr lang="en-US" altLang="ja-JP" dirty="0" smtClean="0"/>
              <a:t>=2.5[A]</a:t>
            </a:r>
          </a:p>
          <a:p>
            <a:r>
              <a:rPr kumimoji="1" lang="en-US" altLang="ja-JP" dirty="0" smtClean="0"/>
              <a:t>IB1=0.5[A]</a:t>
            </a:r>
          </a:p>
          <a:p>
            <a:r>
              <a:rPr lang="en-US" altLang="ja-JP" dirty="0" smtClean="0"/>
              <a:t>IB2=1[A]</a:t>
            </a:r>
          </a:p>
          <a:p>
            <a:r>
              <a:rPr kumimoji="1" lang="en-US" altLang="ja-JP" dirty="0" smtClean="0"/>
              <a:t>RL=60[Ω]</a:t>
            </a:r>
          </a:p>
          <a:p>
            <a:r>
              <a:rPr lang="en-US" altLang="ja-JP" dirty="0" smtClean="0"/>
              <a:t>VBB2=4[V]</a:t>
            </a:r>
            <a:endParaRPr kumimoji="1" lang="ja-JP" altLang="en-US"/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/>
        </p:nvGraphicFramePr>
        <p:xfrm>
          <a:off x="1403648" y="3573016"/>
          <a:ext cx="2879725" cy="1603375"/>
        </p:xfrm>
        <a:graphic>
          <a:graphicData uri="http://schemas.openxmlformats.org/presentationml/2006/ole">
            <p:oleObj spid="_x0000_s3074" name="Equation" r:id="rId5" imgW="1460160" imgH="812520" progId="">
              <p:embed/>
            </p:oleObj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1619672" y="5445224"/>
            <a:ext cx="1296144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RB=4.85[Ω]</a:t>
            </a:r>
            <a:endParaRPr kumimoji="1" lang="ja-JP" altLang="en-US"/>
          </a:p>
        </p:txBody>
      </p:sp>
      <p:graphicFrame>
        <p:nvGraphicFramePr>
          <p:cNvPr id="3075" name="Object 3"/>
          <p:cNvGraphicFramePr>
            <a:graphicFrameLocks noChangeAspect="1"/>
          </p:cNvGraphicFramePr>
          <p:nvPr/>
        </p:nvGraphicFramePr>
        <p:xfrm>
          <a:off x="4860032" y="3573016"/>
          <a:ext cx="2754313" cy="1603375"/>
        </p:xfrm>
        <a:graphic>
          <a:graphicData uri="http://schemas.openxmlformats.org/presentationml/2006/ole">
            <p:oleObj spid="_x0000_s3075" name="Equation" r:id="rId6" imgW="1396800" imgH="812520" progId="">
              <p:embed/>
            </p:oleObj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5076056" y="5373216"/>
            <a:ext cx="1656184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VBB1=3.275[V]</a:t>
            </a:r>
            <a:endParaRPr kumimoji="1" lang="ja-JP" altLang="en-US"/>
          </a:p>
        </p:txBody>
      </p:sp>
      <p:sp>
        <p:nvSpPr>
          <p:cNvPr id="12" name="Right Arrow 11"/>
          <p:cNvSpPr/>
          <p:nvPr/>
        </p:nvSpPr>
        <p:spPr>
          <a:xfrm>
            <a:off x="3923928" y="1556792"/>
            <a:ext cx="720080" cy="5040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5004048" y="836712"/>
            <a:ext cx="33843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mtClean="0"/>
              <a:t>①ベース抵抗</a:t>
            </a:r>
            <a:r>
              <a:rPr kumimoji="1" lang="en-US" altLang="ja-JP" dirty="0" smtClean="0"/>
              <a:t>RB</a:t>
            </a:r>
            <a:r>
              <a:rPr kumimoji="1" lang="ja-JP" altLang="en-US" smtClean="0"/>
              <a:t>の値を決定する</a:t>
            </a:r>
            <a:endParaRPr kumimoji="1" lang="ja-JP" altLang="en-US"/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7" cstate="print"/>
          <a:srcRect l="14850" t="41759" r="60850" b="46001"/>
          <a:stretch>
            <a:fillRect/>
          </a:stretch>
        </p:blipFill>
        <p:spPr bwMode="auto">
          <a:xfrm>
            <a:off x="4860032" y="1772816"/>
            <a:ext cx="3888432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Box 14"/>
          <p:cNvSpPr txBox="1"/>
          <p:nvPr/>
        </p:nvSpPr>
        <p:spPr>
          <a:xfrm>
            <a:off x="5004048" y="1349152"/>
            <a:ext cx="33843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mtClean="0"/>
              <a:t>②</a:t>
            </a:r>
            <a:r>
              <a:rPr kumimoji="1" lang="en-US" altLang="ja-JP" dirty="0" smtClean="0"/>
              <a:t>VPULSE</a:t>
            </a:r>
            <a:r>
              <a:rPr kumimoji="1" lang="ja-JP" altLang="en-US" smtClean="0"/>
              <a:t>の条件を決定する</a:t>
            </a:r>
            <a:endParaRPr kumimoji="1" lang="ja-JP" alt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6300192" y="2780928"/>
            <a:ext cx="504056" cy="0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9" name="Slide Number Placeholder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FAE59-2FE3-4044-9772-98C5897B6690}" type="slidenum">
              <a:rPr kumimoji="1" lang="ja-JP" altLang="en-US" smtClean="0"/>
              <a:pPr/>
              <a:t>7</a:t>
            </a:fld>
            <a:endParaRPr kumimoji="1" lang="ja-JP" altLang="en-US"/>
          </a:p>
        </p:txBody>
      </p:sp>
      <p:sp>
        <p:nvSpPr>
          <p:cNvPr id="16" name="フッター プレースホルダ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Copyright(C) MARUTSU ELEC CO. LTD</a:t>
            </a:r>
            <a:endParaRPr kumimoji="1" lang="ja-JP" alt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LO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812360" y="116632"/>
            <a:ext cx="1190625" cy="4953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79512" y="332656"/>
            <a:ext cx="36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mtClean="0"/>
              <a:t>スイッチング特性</a:t>
            </a:r>
            <a:endParaRPr lang="ja-JP" altLang="en-US"/>
          </a:p>
        </p:txBody>
      </p:sp>
      <p:sp>
        <p:nvSpPr>
          <p:cNvPr id="8" name="TextBox 7"/>
          <p:cNvSpPr txBox="1"/>
          <p:nvPr/>
        </p:nvSpPr>
        <p:spPr>
          <a:xfrm>
            <a:off x="3275856" y="5949280"/>
            <a:ext cx="2664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mtClean="0"/>
              <a:t>評価回路図</a:t>
            </a:r>
            <a:endParaRPr kumimoji="1" lang="ja-JP" altLang="en-US"/>
          </a:p>
        </p:txBody>
      </p:sp>
      <p:pic>
        <p:nvPicPr>
          <p:cNvPr id="9" name="Picture 8" descr="WS000015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11560" y="1052736"/>
            <a:ext cx="7668344" cy="4674038"/>
          </a:xfrm>
          <a:prstGeom prst="rect">
            <a:avLst/>
          </a:prstGeom>
        </p:spPr>
      </p:pic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FAE59-2FE3-4044-9772-98C5897B6690}" type="slidenum">
              <a:rPr kumimoji="1" lang="ja-JP" altLang="en-US" smtClean="0"/>
              <a:pPr/>
              <a:t>8</a:t>
            </a:fld>
            <a:endParaRPr kumimoji="1" lang="ja-JP" altLang="en-US"/>
          </a:p>
        </p:txBody>
      </p:sp>
      <p:sp>
        <p:nvSpPr>
          <p:cNvPr id="7" name="フッター プレースホルダ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Copyright(C) MARUTSU ELEC CO. LTD</a:t>
            </a:r>
            <a:endParaRPr kumimoji="1" lang="ja-JP" alt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LO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812360" y="116632"/>
            <a:ext cx="1190625" cy="4953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79512" y="332656"/>
            <a:ext cx="36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mtClean="0"/>
              <a:t>スイッチング特性</a:t>
            </a:r>
            <a:endParaRPr lang="ja-JP" altLang="en-US"/>
          </a:p>
        </p:txBody>
      </p:sp>
      <p:sp>
        <p:nvSpPr>
          <p:cNvPr id="11" name="TextBox 10"/>
          <p:cNvSpPr txBox="1"/>
          <p:nvPr/>
        </p:nvSpPr>
        <p:spPr>
          <a:xfrm>
            <a:off x="3275856" y="6093296"/>
            <a:ext cx="2664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mtClean="0"/>
              <a:t>シミュレーション結果</a:t>
            </a:r>
            <a:endParaRPr kumimoji="1" lang="ja-JP" altLang="en-US"/>
          </a:p>
        </p:txBody>
      </p:sp>
      <p:pic>
        <p:nvPicPr>
          <p:cNvPr id="5" name="Picture 4" descr="WS00001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95536" y="908720"/>
            <a:ext cx="8316416" cy="506905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699792" y="3573016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IB1=0.5[A]</a:t>
            </a:r>
            <a:endParaRPr kumimoji="1" lang="ja-JP" altLang="en-US"/>
          </a:p>
        </p:txBody>
      </p:sp>
      <p:sp>
        <p:nvSpPr>
          <p:cNvPr id="7" name="TextBox 6"/>
          <p:cNvSpPr txBox="1"/>
          <p:nvPr/>
        </p:nvSpPr>
        <p:spPr>
          <a:xfrm>
            <a:off x="6876256" y="5373216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IB2=1.0[A]</a:t>
            </a:r>
            <a:endParaRPr kumimoji="1" lang="ja-JP" alt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FAE59-2FE3-4044-9772-98C5897B6690}" type="slidenum">
              <a:rPr kumimoji="1" lang="ja-JP" altLang="en-US" smtClean="0"/>
              <a:pPr/>
              <a:t>9</a:t>
            </a:fld>
            <a:endParaRPr kumimoji="1" lang="ja-JP" altLang="en-US"/>
          </a:p>
        </p:txBody>
      </p:sp>
      <p:sp>
        <p:nvSpPr>
          <p:cNvPr id="9" name="フッター プレースホルダ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Copyright(C) MARUTSU ELEC CO. LTD</a:t>
            </a:r>
            <a:endParaRPr kumimoji="1" lang="ja-JP" alt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263</TotalTime>
  <Words>842</Words>
  <Application>Microsoft Office PowerPoint</Application>
  <PresentationFormat>画面に合わせる (4:3)</PresentationFormat>
  <Paragraphs>103</Paragraphs>
  <Slides>11</Slides>
  <Notes>11</Notes>
  <HiddenSlides>0</HiddenSlides>
  <MMClips>0</MMClips>
  <ScaleCrop>false</ScaleCrop>
  <HeadingPairs>
    <vt:vector size="6" baseType="variant"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11</vt:i4>
      </vt:variant>
    </vt:vector>
  </HeadingPairs>
  <TitlesOfParts>
    <vt:vector size="13" baseType="lpstr">
      <vt:lpstr>Office Theme</vt:lpstr>
      <vt:lpstr>Equation</vt:lpstr>
      <vt:lpstr>スライド 1</vt:lpstr>
      <vt:lpstr>スライド 2</vt:lpstr>
      <vt:lpstr>スライド 3</vt:lpstr>
      <vt:lpstr>スライド 4</vt:lpstr>
      <vt:lpstr>スライド 5</vt:lpstr>
      <vt:lpstr>スライド 6</vt:lpstr>
      <vt:lpstr>スライド 7</vt:lpstr>
      <vt:lpstr>スライド 8</vt:lpstr>
      <vt:lpstr>スライド 9</vt:lpstr>
      <vt:lpstr>スライド 10</vt:lpstr>
      <vt:lpstr>スライド 11</vt:lpstr>
    </vt:vector>
  </TitlesOfParts>
  <Company>Siam Bee Technologies Co.,Ltd.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堀米　毅</dc:creator>
  <cp:lastModifiedBy>bt</cp:lastModifiedBy>
  <cp:revision>27</cp:revision>
  <dcterms:created xsi:type="dcterms:W3CDTF">2014-10-20T08:26:41Z</dcterms:created>
  <dcterms:modified xsi:type="dcterms:W3CDTF">2014-10-24T02:54:10Z</dcterms:modified>
</cp:coreProperties>
</file>