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95" r:id="rId3"/>
    <p:sldId id="360" r:id="rId4"/>
    <p:sldId id="359" r:id="rId5"/>
    <p:sldId id="296" r:id="rId6"/>
    <p:sldId id="297" r:id="rId7"/>
    <p:sldId id="298" r:id="rId8"/>
    <p:sldId id="357" r:id="rId9"/>
    <p:sldId id="299" r:id="rId10"/>
    <p:sldId id="300" r:id="rId11"/>
    <p:sldId id="344" r:id="rId12"/>
    <p:sldId id="343" r:id="rId13"/>
    <p:sldId id="301" r:id="rId14"/>
    <p:sldId id="345" r:id="rId15"/>
    <p:sldId id="346" r:id="rId16"/>
    <p:sldId id="347" r:id="rId17"/>
    <p:sldId id="302" r:id="rId18"/>
    <p:sldId id="303" r:id="rId19"/>
    <p:sldId id="361" r:id="rId20"/>
  </p:sldIdLst>
  <p:sldSz cx="9144000" cy="6858000" type="screen4x3"/>
  <p:notesSz cx="6888163" cy="100203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5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84276" cy="501096"/>
          </a:xfrm>
          <a:prstGeom prst="rect">
            <a:avLst/>
          </a:prstGeom>
        </p:spPr>
        <p:txBody>
          <a:bodyPr vert="horz" lIns="93049" tIns="46525" rIns="93049" bIns="4652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902265" y="1"/>
            <a:ext cx="2984276" cy="501096"/>
          </a:xfrm>
          <a:prstGeom prst="rect">
            <a:avLst/>
          </a:prstGeom>
        </p:spPr>
        <p:txBody>
          <a:bodyPr vert="horz" lIns="93049" tIns="46525" rIns="93049" bIns="46525" rtlCol="0"/>
          <a:lstStyle>
            <a:lvl1pPr algn="r">
              <a:defRPr sz="1200"/>
            </a:lvl1pPr>
          </a:lstStyle>
          <a:p>
            <a:fld id="{9AE15834-3768-40D5-AE89-116193B37BA6}" type="datetimeFigureOut">
              <a:rPr kumimoji="1" lang="ja-JP" altLang="en-US" smtClean="0"/>
              <a:pPr/>
              <a:t>2014/10/17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517593"/>
            <a:ext cx="2984276" cy="501095"/>
          </a:xfrm>
          <a:prstGeom prst="rect">
            <a:avLst/>
          </a:prstGeom>
        </p:spPr>
        <p:txBody>
          <a:bodyPr vert="horz" lIns="93049" tIns="46525" rIns="93049" bIns="4652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902265" y="9517593"/>
            <a:ext cx="2984276" cy="501095"/>
          </a:xfrm>
          <a:prstGeom prst="rect">
            <a:avLst/>
          </a:prstGeom>
        </p:spPr>
        <p:txBody>
          <a:bodyPr vert="horz" lIns="93049" tIns="46525" rIns="93049" bIns="46525" rtlCol="0" anchor="b"/>
          <a:lstStyle>
            <a:lvl1pPr algn="r">
              <a:defRPr sz="1200"/>
            </a:lvl1pPr>
          </a:lstStyle>
          <a:p>
            <a:fld id="{248943AE-3004-4238-83F6-5454B3A546A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0" cy="501015"/>
          </a:xfrm>
          <a:prstGeom prst="rect">
            <a:avLst/>
          </a:prstGeom>
        </p:spPr>
        <p:txBody>
          <a:bodyPr vert="horz" lIns="93049" tIns="46525" rIns="93049" bIns="4652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1699" y="0"/>
            <a:ext cx="2984870" cy="501015"/>
          </a:xfrm>
          <a:prstGeom prst="rect">
            <a:avLst/>
          </a:prstGeom>
        </p:spPr>
        <p:txBody>
          <a:bodyPr vert="horz" lIns="93049" tIns="46525" rIns="93049" bIns="46525" rtlCol="0"/>
          <a:lstStyle>
            <a:lvl1pPr algn="r">
              <a:defRPr sz="1200"/>
            </a:lvl1pPr>
          </a:lstStyle>
          <a:p>
            <a:fld id="{DB5A86B5-055A-4D46-8D2A-EA0E5C0B7D9B}" type="datetimeFigureOut">
              <a:rPr kumimoji="1" lang="ja-JP" altLang="en-US" smtClean="0"/>
              <a:pPr/>
              <a:t>2014/10/17</a:t>
            </a:fld>
            <a:endParaRPr kumimoji="1" lang="ja-JP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8213" y="750888"/>
            <a:ext cx="5011737" cy="3759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049" tIns="46525" rIns="93049" bIns="46525" rtlCol="0" anchor="ctr"/>
          <a:lstStyle/>
          <a:p>
            <a:endParaRPr lang="ja-JP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817" y="4759642"/>
            <a:ext cx="5510530" cy="4509135"/>
          </a:xfrm>
          <a:prstGeom prst="rect">
            <a:avLst/>
          </a:prstGeom>
        </p:spPr>
        <p:txBody>
          <a:bodyPr vert="horz" lIns="93049" tIns="46525" rIns="93049" bIns="46525" rtlCol="0">
            <a:normAutofit/>
          </a:bodyPr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0" cy="501015"/>
          </a:xfrm>
          <a:prstGeom prst="rect">
            <a:avLst/>
          </a:prstGeom>
        </p:spPr>
        <p:txBody>
          <a:bodyPr vert="horz" lIns="93049" tIns="46525" rIns="93049" bIns="4652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1699" y="9517546"/>
            <a:ext cx="2984870" cy="501015"/>
          </a:xfrm>
          <a:prstGeom prst="rect">
            <a:avLst/>
          </a:prstGeom>
        </p:spPr>
        <p:txBody>
          <a:bodyPr vert="horz" lIns="93049" tIns="46525" rIns="93049" bIns="46525" rtlCol="0" anchor="b"/>
          <a:lstStyle>
            <a:lvl1pPr algn="r">
              <a:defRPr sz="1200"/>
            </a:lvl1pPr>
          </a:lstStyle>
          <a:p>
            <a:fld id="{807A743D-8FD3-4881-82B7-E5375BA2EDA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906807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7A743D-8FD3-4881-82B7-E5375BA2EDA8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3763174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468EF-6ADE-4957-B603-68A9B10AF2AB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468EF-6ADE-4957-B603-68A9B10AF2AB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468EF-6ADE-4957-B603-68A9B10AF2AB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468EF-6ADE-4957-B603-68A9B10AF2AB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468EF-6ADE-4957-B603-68A9B10AF2AB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468EF-6ADE-4957-B603-68A9B10AF2AB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468EF-6ADE-4957-B603-68A9B10AF2AB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468EF-6ADE-4957-B603-68A9B10AF2AB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468EF-6ADE-4957-B603-68A9B10AF2AB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468EF-6ADE-4957-B603-68A9B10AF2AB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468EF-6ADE-4957-B603-68A9B10AF2AB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468EF-6ADE-4957-B603-68A9B10AF2AB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468EF-6ADE-4957-B603-68A9B10AF2AB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468EF-6ADE-4957-B603-68A9B10AF2AB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468EF-6ADE-4957-B603-68A9B10AF2AB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468EF-6ADE-4957-B603-68A9B10AF2AB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468EF-6ADE-4957-B603-68A9B10AF2AB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9468EF-6ADE-4957-B603-68A9B10AF2AB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F250E-2DA4-45EB-9247-076FB557CEE6}" type="datetime1">
              <a:rPr kumimoji="1" lang="ja-JP" altLang="en-US" smtClean="0"/>
              <a:pPr/>
              <a:t>2014/10/17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92FC2-6AB0-4F43-B927-BA4A5340C8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C2B0-D8A1-4324-A6E3-84A82AB13F17}" type="datetime1">
              <a:rPr kumimoji="1" lang="ja-JP" altLang="en-US" smtClean="0"/>
              <a:pPr/>
              <a:t>2014/10/17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92FC2-6AB0-4F43-B927-BA4A5340C8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7B06-8747-4AE2-BBA1-CD39D1247475}" type="datetime1">
              <a:rPr kumimoji="1" lang="ja-JP" altLang="en-US" smtClean="0"/>
              <a:pPr/>
              <a:t>2014/10/17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92FC2-6AB0-4F43-B927-BA4A5340C8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C580A-E718-4ED2-963E-A9AF8361AB7B}" type="datetime1">
              <a:rPr kumimoji="1" lang="ja-JP" altLang="en-US" smtClean="0"/>
              <a:pPr/>
              <a:t>2014/10/17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92FC2-6AB0-4F43-B927-BA4A5340C8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3E867-688D-4807-AB44-FEFEDB466AEB}" type="datetime1">
              <a:rPr kumimoji="1" lang="ja-JP" altLang="en-US" smtClean="0"/>
              <a:pPr/>
              <a:t>2014/10/17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92FC2-6AB0-4F43-B927-BA4A5340C8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ABCC1-BE4F-4105-8B89-AC43200A6CD6}" type="datetime1">
              <a:rPr kumimoji="1" lang="ja-JP" altLang="en-US" smtClean="0"/>
              <a:pPr/>
              <a:t>2014/10/17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92FC2-6AB0-4F43-B927-BA4A5340C8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16D3B-D0E2-417E-B4D1-29B7BC143539}" type="datetime1">
              <a:rPr kumimoji="1" lang="ja-JP" altLang="en-US" smtClean="0"/>
              <a:pPr/>
              <a:t>2014/10/17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92FC2-6AB0-4F43-B927-BA4A5340C8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556B0-6F68-422F-BCBE-CBE9B08AD24A}" type="datetime1">
              <a:rPr kumimoji="1" lang="ja-JP" altLang="en-US" smtClean="0"/>
              <a:pPr/>
              <a:t>2014/10/17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92FC2-6AB0-4F43-B927-BA4A5340C8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A7C90-DDD9-4863-BB6E-BBA46FDB61DC}" type="datetime1">
              <a:rPr kumimoji="1" lang="ja-JP" altLang="en-US" smtClean="0"/>
              <a:pPr/>
              <a:t>2014/10/17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92FC2-6AB0-4F43-B927-BA4A5340C8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B9BC3-B6B2-429F-B5F0-7D075CE7727D}" type="datetime1">
              <a:rPr kumimoji="1" lang="ja-JP" altLang="en-US" smtClean="0"/>
              <a:pPr/>
              <a:t>2014/10/17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92FC2-6AB0-4F43-B927-BA4A5340C8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E2797-0E1A-4405-BD66-F6EC2FD874B7}" type="datetime1">
              <a:rPr kumimoji="1" lang="ja-JP" altLang="en-US" smtClean="0"/>
              <a:pPr/>
              <a:t>2014/10/17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92FC2-6AB0-4F43-B927-BA4A5340C8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E8652C-8067-46ED-A316-70589B6CE3E3}" type="datetime1">
              <a:rPr kumimoji="1" lang="ja-JP" altLang="en-US" smtClean="0"/>
              <a:pPr/>
              <a:t>2014/10/17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92FC2-6AB0-4F43-B927-BA4A5340C83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youtu.be/RELZj4NQzZA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gif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1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1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1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marutsu.co.jp/InquiryInput.jsp?inqContentType=14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hyperlink" Target="http://en.wikipedia.org/wiki/SPICE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spicepark.info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43240" y="1071546"/>
            <a:ext cx="25765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3200" dirty="0" err="1" smtClean="0"/>
              <a:t>LTspice</a:t>
            </a:r>
            <a:r>
              <a:rPr lang="ja-JP" altLang="en-US" sz="3200" dirty="0" smtClean="0"/>
              <a:t>超入門</a:t>
            </a:r>
            <a:endParaRPr kumimoji="1" lang="ja-JP" altLang="en-US" sz="3200" dirty="0"/>
          </a:p>
        </p:txBody>
      </p:sp>
      <p:pic>
        <p:nvPicPr>
          <p:cNvPr id="5" name="Picture 4" descr="Beetech_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96336" y="188640"/>
            <a:ext cx="1287792" cy="56363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857224" y="2214554"/>
            <a:ext cx="7572428" cy="138499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ja-JP" sz="2800" dirty="0" smtClean="0"/>
              <a:t>1.LTspice</a:t>
            </a:r>
            <a:r>
              <a:rPr lang="ja-JP" altLang="en-US" sz="2800" dirty="0" smtClean="0"/>
              <a:t>の特徴 </a:t>
            </a:r>
          </a:p>
          <a:p>
            <a:r>
              <a:rPr lang="en-US" altLang="ja-JP" sz="2800" dirty="0" smtClean="0"/>
              <a:t>2.LTspice</a:t>
            </a:r>
            <a:r>
              <a:rPr lang="ja-JP" altLang="en-US" sz="2800" dirty="0" smtClean="0"/>
              <a:t>の基本的な使い方</a:t>
            </a:r>
            <a:r>
              <a:rPr lang="en-US" altLang="ja-JP" sz="2800" dirty="0" smtClean="0"/>
              <a:t>(</a:t>
            </a:r>
            <a:r>
              <a:rPr lang="ja-JP" altLang="en-US" sz="2800" dirty="0" smtClean="0"/>
              <a:t>過渡解析</a:t>
            </a:r>
            <a:r>
              <a:rPr lang="en-US" altLang="ja-JP" sz="2800" dirty="0" smtClean="0"/>
              <a:t>)</a:t>
            </a:r>
            <a:endParaRPr lang="ja-JP" altLang="en-US" sz="2800" dirty="0" smtClean="0"/>
          </a:p>
          <a:p>
            <a:r>
              <a:rPr lang="en-US" altLang="ja-JP" sz="2800" dirty="0" smtClean="0"/>
              <a:t>3.</a:t>
            </a:r>
            <a:r>
              <a:rPr lang="ja-JP" altLang="en-US" sz="2800" dirty="0" smtClean="0"/>
              <a:t>スパイスモデルと回路図シンボルの取り込み方 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92FC2-6AB0-4F43-B927-BA4A5340C833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Copyright(C) MARUTSU ELEC CO. LTD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714612" y="4643446"/>
            <a:ext cx="371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10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17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マルツエレック株式会社</a:t>
            </a:r>
            <a:endParaRPr kumimoji="1" lang="ja-JP" altLang="en-US" dirty="0"/>
          </a:p>
        </p:txBody>
      </p:sp>
      <p:pic>
        <p:nvPicPr>
          <p:cNvPr id="11" name="図 10" descr="ロゴ (2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0364" y="5293576"/>
            <a:ext cx="3238690" cy="9215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eetech_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76697" y="188640"/>
            <a:ext cx="1287791" cy="56363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95536" y="404664"/>
            <a:ext cx="28771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2.LTspice</a:t>
            </a:r>
            <a:r>
              <a:rPr lang="ja-JP" altLang="en-US" smtClean="0"/>
              <a:t>の基本的な使い方 </a:t>
            </a:r>
            <a:endParaRPr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4C7DC-E73B-432B-A952-703C9965BFA3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pic>
        <p:nvPicPr>
          <p:cNvPr id="13" name="図 12" descr="WS00000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100" y="928670"/>
            <a:ext cx="7000924" cy="5086609"/>
          </a:xfrm>
          <a:prstGeom prst="rect">
            <a:avLst/>
          </a:prstGeom>
        </p:spPr>
      </p:pic>
      <p:sp>
        <p:nvSpPr>
          <p:cNvPr id="15" name="テキスト ボックス 14"/>
          <p:cNvSpPr txBox="1"/>
          <p:nvPr/>
        </p:nvSpPr>
        <p:spPr>
          <a:xfrm>
            <a:off x="3651230" y="6000768"/>
            <a:ext cx="1992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LTspice</a:t>
            </a:r>
            <a:r>
              <a:rPr kumimoji="1" lang="ja-JP" altLang="en-US" dirty="0" smtClean="0"/>
              <a:t>の初期画面</a:t>
            </a:r>
            <a:endParaRPr kumimoji="1" lang="ja-JP" altLang="en-US" dirty="0"/>
          </a:p>
        </p:txBody>
      </p:sp>
      <p:sp>
        <p:nvSpPr>
          <p:cNvPr id="16" name="角丸四角形 15"/>
          <p:cNvSpPr/>
          <p:nvPr/>
        </p:nvSpPr>
        <p:spPr>
          <a:xfrm>
            <a:off x="1000100" y="1142984"/>
            <a:ext cx="357190" cy="35719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571604" y="1714488"/>
            <a:ext cx="607223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最初に「</a:t>
            </a:r>
            <a:r>
              <a:rPr kumimoji="1" lang="en-US" altLang="ja-JP" dirty="0" smtClean="0"/>
              <a:t>New</a:t>
            </a:r>
            <a:r>
              <a:rPr kumimoji="1" lang="ja-JP" altLang="en-US" dirty="0" smtClean="0"/>
              <a:t>」をクリックするとツールバーが有効になります。</a:t>
            </a:r>
            <a:endParaRPr kumimoji="1" lang="ja-JP" altLang="en-US" dirty="0"/>
          </a:p>
        </p:txBody>
      </p:sp>
      <p:cxnSp>
        <p:nvCxnSpPr>
          <p:cNvPr id="19" name="直線矢印コネクタ 18"/>
          <p:cNvCxnSpPr>
            <a:stCxn id="17" idx="1"/>
            <a:endCxn id="16" idx="2"/>
          </p:cNvCxnSpPr>
          <p:nvPr/>
        </p:nvCxnSpPr>
        <p:spPr>
          <a:xfrm rot="10800000">
            <a:off x="1178696" y="1500174"/>
            <a:ext cx="392909" cy="3989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eetech_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76697" y="188640"/>
            <a:ext cx="1287791" cy="56363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95536" y="404664"/>
            <a:ext cx="28771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2.LTspice</a:t>
            </a:r>
            <a:r>
              <a:rPr lang="ja-JP" altLang="en-US" smtClean="0"/>
              <a:t>の基本的な使い方 </a:t>
            </a:r>
            <a:endParaRPr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4C7DC-E73B-432B-A952-703C9965BFA3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214678" y="6000768"/>
            <a:ext cx="2684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LTspice</a:t>
            </a:r>
            <a:r>
              <a:rPr kumimoji="1" lang="ja-JP" altLang="en-US" dirty="0" smtClean="0"/>
              <a:t>の回路図作成画面</a:t>
            </a:r>
            <a:endParaRPr kumimoji="1" lang="ja-JP" altLang="en-US" dirty="0"/>
          </a:p>
        </p:txBody>
      </p:sp>
      <p:pic>
        <p:nvPicPr>
          <p:cNvPr id="11" name="図 10" descr="WS00000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2976" y="928670"/>
            <a:ext cx="6786578" cy="4930873"/>
          </a:xfrm>
          <a:prstGeom prst="rect">
            <a:avLst/>
          </a:prstGeom>
        </p:spPr>
      </p:pic>
      <p:sp>
        <p:nvSpPr>
          <p:cNvPr id="12" name="角丸四角形 11"/>
          <p:cNvSpPr/>
          <p:nvPr/>
        </p:nvSpPr>
        <p:spPr>
          <a:xfrm>
            <a:off x="1071538" y="1142984"/>
            <a:ext cx="6500858" cy="42862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428992" y="1785926"/>
            <a:ext cx="4143404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ツールバー</a:t>
            </a:r>
            <a:endParaRPr kumimoji="1" lang="en-US" altLang="ja-JP" dirty="0" smtClean="0"/>
          </a:p>
          <a:p>
            <a:r>
              <a:rPr kumimoji="1" lang="en-US" altLang="ja-JP" dirty="0" smtClean="0"/>
              <a:t>(</a:t>
            </a:r>
            <a:r>
              <a:rPr kumimoji="1" lang="ja-JP" altLang="en-US" dirty="0" smtClean="0"/>
              <a:t>ここで、基本的な操作を行う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cxnSp>
        <p:nvCxnSpPr>
          <p:cNvPr id="21" name="直線矢印コネクタ 20"/>
          <p:cNvCxnSpPr>
            <a:stCxn id="18" idx="1"/>
          </p:cNvCxnSpPr>
          <p:nvPr/>
        </p:nvCxnSpPr>
        <p:spPr>
          <a:xfrm rot="10800000">
            <a:off x="2857488" y="1571612"/>
            <a:ext cx="571504" cy="5374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eetech_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76697" y="188640"/>
            <a:ext cx="1287791" cy="56363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95536" y="404664"/>
            <a:ext cx="28771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2.LTspice</a:t>
            </a:r>
            <a:r>
              <a:rPr lang="ja-JP" altLang="en-US" smtClean="0"/>
              <a:t>の基本的な使い方 </a:t>
            </a:r>
            <a:endParaRPr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827584" y="1014225"/>
            <a:ext cx="74888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LT3798</a:t>
            </a:r>
            <a:r>
              <a:rPr lang="ja-JP" altLang="ja-JP" dirty="0"/>
              <a:t>は、アクティブ力率補正</a:t>
            </a:r>
            <a:r>
              <a:rPr lang="en-US" altLang="ja-JP" dirty="0"/>
              <a:t>(PFC)</a:t>
            </a:r>
            <a:r>
              <a:rPr lang="ja-JP" altLang="ja-JP" dirty="0"/>
              <a:t>機能を備え、かつ</a:t>
            </a:r>
            <a:r>
              <a:rPr lang="en-US" altLang="ja-JP" dirty="0"/>
              <a:t>1</a:t>
            </a:r>
            <a:r>
              <a:rPr lang="ja-JP" altLang="ja-JP" dirty="0"/>
              <a:t>段式のコンバー</a:t>
            </a:r>
            <a:r>
              <a:rPr lang="ja-JP" altLang="ja-JP" dirty="0" smtClean="0"/>
              <a:t>タ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ja-JP" dirty="0" smtClean="0"/>
              <a:t>に</a:t>
            </a:r>
            <a:r>
              <a:rPr lang="ja-JP" altLang="ja-JP" dirty="0"/>
              <a:t>出力電圧を帰還するのにフォトカプラが不要な定電圧、定電流の</a:t>
            </a:r>
            <a:r>
              <a:rPr lang="ja-JP" altLang="ja-JP" dirty="0">
                <a:solidFill>
                  <a:srgbClr val="FF0000"/>
                </a:solidFill>
              </a:rPr>
              <a:t>絶縁</a:t>
            </a:r>
            <a:r>
              <a:rPr lang="ja-JP" altLang="ja-JP" dirty="0" smtClean="0">
                <a:solidFill>
                  <a:srgbClr val="FF0000"/>
                </a:solidFill>
              </a:rPr>
              <a:t>型</a:t>
            </a:r>
            <a:r>
              <a:rPr lang="en-US" altLang="ja-JP" dirty="0" smtClean="0">
                <a:solidFill>
                  <a:srgbClr val="FF0000"/>
                </a:solidFill>
              </a:rPr>
              <a:t/>
            </a:r>
            <a:br>
              <a:rPr lang="en-US" altLang="ja-JP" dirty="0" smtClean="0">
                <a:solidFill>
                  <a:srgbClr val="FF0000"/>
                </a:solidFill>
              </a:rPr>
            </a:br>
            <a:r>
              <a:rPr lang="ja-JP" altLang="ja-JP" dirty="0" smtClean="0">
                <a:solidFill>
                  <a:srgbClr val="FF0000"/>
                </a:solidFill>
              </a:rPr>
              <a:t>フ</a:t>
            </a:r>
            <a:r>
              <a:rPr lang="ja-JP" altLang="ja-JP" dirty="0">
                <a:solidFill>
                  <a:srgbClr val="FF0000"/>
                </a:solidFill>
              </a:rPr>
              <a:t>ライバックコントローラ</a:t>
            </a:r>
            <a:r>
              <a:rPr lang="ja-JP" altLang="ja-JP" dirty="0"/>
              <a:t>です。この</a:t>
            </a:r>
            <a:r>
              <a:rPr lang="en-US" altLang="ja-JP" dirty="0"/>
              <a:t>IC</a:t>
            </a:r>
            <a:r>
              <a:rPr lang="ja-JP" altLang="ja-JP" dirty="0"/>
              <a:t>を使用したアプリケーション回路</a:t>
            </a:r>
            <a:r>
              <a:rPr lang="ja-JP" altLang="ja-JP" dirty="0" smtClean="0"/>
              <a:t>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ja-JP" dirty="0" smtClean="0"/>
              <a:t>シ</a:t>
            </a:r>
            <a:r>
              <a:rPr lang="ja-JP" altLang="ja-JP" dirty="0"/>
              <a:t>ミュレーションしてみましょう。</a:t>
            </a:r>
            <a:endParaRPr lang="ja-JP" altLang="en-US" dirty="0"/>
          </a:p>
        </p:txBody>
      </p:sp>
      <p:grpSp>
        <p:nvGrpSpPr>
          <p:cNvPr id="2" name="Group 12"/>
          <p:cNvGrpSpPr/>
          <p:nvPr/>
        </p:nvGrpSpPr>
        <p:grpSpPr>
          <a:xfrm>
            <a:off x="1000100" y="2343170"/>
            <a:ext cx="4810125" cy="3943350"/>
            <a:chOff x="2195736" y="2204864"/>
            <a:chExt cx="4810125" cy="3943350"/>
          </a:xfrm>
        </p:grpSpPr>
        <p:pic>
          <p:nvPicPr>
            <p:cNvPr id="10" name="Picture 9" descr="WS000009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195736" y="2204864"/>
              <a:ext cx="4810125" cy="3943350"/>
            </a:xfrm>
            <a:prstGeom prst="rect">
              <a:avLst/>
            </a:prstGeom>
          </p:spPr>
        </p:pic>
        <p:sp>
          <p:nvSpPr>
            <p:cNvPr id="11" name="Rounded Rectangle 10"/>
            <p:cNvSpPr/>
            <p:nvPr/>
          </p:nvSpPr>
          <p:spPr>
            <a:xfrm>
              <a:off x="4553190" y="3933636"/>
              <a:ext cx="1008112" cy="142876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4572000" y="3645024"/>
              <a:ext cx="2376264" cy="288032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4C7DC-E73B-432B-A952-703C9965BFA3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000760" y="2428868"/>
            <a:ext cx="229671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(1)Tool Bar</a:t>
            </a:r>
          </a:p>
          <a:p>
            <a:r>
              <a:rPr kumimoji="1" lang="en-US" altLang="ja-JP" dirty="0" smtClean="0"/>
              <a:t>     Edit </a:t>
            </a:r>
            <a:r>
              <a:rPr kumimoji="1" lang="ja-JP" altLang="en-US" dirty="0" smtClean="0"/>
              <a:t>⇒ </a:t>
            </a:r>
            <a:r>
              <a:rPr kumimoji="1" lang="en-US" altLang="ja-JP" dirty="0" smtClean="0"/>
              <a:t>Component</a:t>
            </a:r>
          </a:p>
          <a:p>
            <a:endParaRPr lang="en-US" altLang="ja-JP" dirty="0" smtClean="0"/>
          </a:p>
          <a:p>
            <a:r>
              <a:rPr kumimoji="1" lang="en-US" altLang="ja-JP" dirty="0" smtClean="0"/>
              <a:t>(2)Input Parts Number</a:t>
            </a:r>
          </a:p>
          <a:p>
            <a:r>
              <a:rPr lang="en-US" altLang="ja-JP" dirty="0" smtClean="0"/>
              <a:t>      LT3798</a:t>
            </a:r>
          </a:p>
          <a:p>
            <a:endParaRPr kumimoji="1" lang="en-US" altLang="ja-JP" dirty="0" smtClean="0"/>
          </a:p>
          <a:p>
            <a:r>
              <a:rPr lang="en-US" altLang="ja-JP" dirty="0" smtClean="0"/>
              <a:t>(3) Click </a:t>
            </a:r>
            <a:r>
              <a:rPr lang="ja-JP" altLang="en-US" dirty="0" smtClean="0"/>
              <a:t>⇒</a:t>
            </a:r>
            <a:r>
              <a:rPr lang="en-US" altLang="ja-JP" dirty="0" smtClean="0"/>
              <a:t>Open this </a:t>
            </a:r>
          </a:p>
          <a:p>
            <a:r>
              <a:rPr lang="en-US" altLang="ja-JP" dirty="0" smtClean="0"/>
              <a:t>     </a:t>
            </a:r>
            <a:r>
              <a:rPr lang="en-US" altLang="ja-JP" dirty="0" err="1" smtClean="0"/>
              <a:t>macromodel’s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     test fixture</a:t>
            </a:r>
            <a:endParaRPr kumimoji="1" lang="ja-JP" altLang="en-US" dirty="0"/>
          </a:p>
        </p:txBody>
      </p:sp>
      <p:sp>
        <p:nvSpPr>
          <p:cNvPr id="15" name="正方形/長方形 14"/>
          <p:cNvSpPr/>
          <p:nvPr/>
        </p:nvSpPr>
        <p:spPr>
          <a:xfrm>
            <a:off x="4643438" y="4429132"/>
            <a:ext cx="44275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dirty="0" smtClean="0"/>
              <a:t>(2)</a:t>
            </a:r>
            <a:endParaRPr lang="ja-JP" altLang="en-US" dirty="0"/>
          </a:p>
        </p:txBody>
      </p:sp>
      <p:cxnSp>
        <p:nvCxnSpPr>
          <p:cNvPr id="17" name="直線矢印コネクタ 16"/>
          <p:cNvCxnSpPr>
            <a:stCxn id="15" idx="1"/>
            <a:endCxn id="11" idx="2"/>
          </p:cNvCxnSpPr>
          <p:nvPr/>
        </p:nvCxnSpPr>
        <p:spPr>
          <a:xfrm rot="10800000">
            <a:off x="3861610" y="4214818"/>
            <a:ext cx="781828" cy="3989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正方形/長方形 17"/>
          <p:cNvSpPr/>
          <p:nvPr/>
        </p:nvSpPr>
        <p:spPr>
          <a:xfrm>
            <a:off x="4643438" y="3143248"/>
            <a:ext cx="44275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dirty="0" smtClean="0"/>
              <a:t>(3)</a:t>
            </a:r>
            <a:endParaRPr lang="ja-JP" altLang="en-US" dirty="0"/>
          </a:p>
        </p:txBody>
      </p:sp>
      <p:cxnSp>
        <p:nvCxnSpPr>
          <p:cNvPr id="20" name="直線矢印コネクタ 19"/>
          <p:cNvCxnSpPr>
            <a:stCxn id="18" idx="1"/>
          </p:cNvCxnSpPr>
          <p:nvPr/>
        </p:nvCxnSpPr>
        <p:spPr>
          <a:xfrm rot="10800000" flipV="1">
            <a:off x="4000496" y="3327914"/>
            <a:ext cx="642942" cy="3868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617701" y="714356"/>
            <a:ext cx="30155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 smtClean="0"/>
              <a:t>ケース・スタディ：過渡解析を学習する</a:t>
            </a:r>
            <a:endParaRPr kumimoji="1" lang="ja-JP" altLang="en-US" sz="1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eetech_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76697" y="188640"/>
            <a:ext cx="1287791" cy="56363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95536" y="404664"/>
            <a:ext cx="28771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2.LTspice</a:t>
            </a:r>
            <a:r>
              <a:rPr lang="ja-JP" altLang="en-US" smtClean="0"/>
              <a:t>の基本的な使い方 </a:t>
            </a:r>
            <a:endParaRPr lang="ja-JP" altLang="en-US"/>
          </a:p>
        </p:txBody>
      </p:sp>
      <p:pic>
        <p:nvPicPr>
          <p:cNvPr id="4" name="Picture 3" descr="WS00001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00100" y="1155738"/>
            <a:ext cx="7107672" cy="4958647"/>
          </a:xfrm>
          <a:prstGeom prst="rect">
            <a:avLst/>
          </a:prstGeom>
        </p:spPr>
      </p:pic>
      <p:pic>
        <p:nvPicPr>
          <p:cNvPr id="3074" name="Picture 2" descr="YouTube トップ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  <p:pic>
        <p:nvPicPr>
          <p:cNvPr id="3076" name="Picture 4" descr="YouTube トップ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  <p:pic>
        <p:nvPicPr>
          <p:cNvPr id="3078" name="Picture 6" descr="YouTube トップ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  <p:pic>
        <p:nvPicPr>
          <p:cNvPr id="3080" name="Picture 8" descr="YouTube トップ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  <p:pic>
        <p:nvPicPr>
          <p:cNvPr id="10" name="Picture 9" descr="youtub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148064" y="4985074"/>
            <a:ext cx="950976" cy="44500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076056" y="5417122"/>
            <a:ext cx="3168352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ja-JP" dirty="0" smtClean="0">
                <a:hlinkClick r:id="rId7"/>
              </a:rPr>
              <a:t>http://youtu.be/RELZj4NQzZA</a:t>
            </a:r>
            <a:endParaRPr lang="ja-JP" alt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4C7DC-E73B-432B-A952-703C9965BFA3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700683" y="6072206"/>
            <a:ext cx="3800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LT3798</a:t>
            </a:r>
            <a:r>
              <a:rPr kumimoji="1" lang="ja-JP" altLang="en-US" dirty="0" smtClean="0"/>
              <a:t>のアプリケーション回路の画面</a:t>
            </a:r>
            <a:endParaRPr kumimoji="1" lang="ja-JP" altLang="en-US" dirty="0"/>
          </a:p>
        </p:txBody>
      </p:sp>
      <p:sp>
        <p:nvSpPr>
          <p:cNvPr id="15" name="角丸四角形 14"/>
          <p:cNvSpPr/>
          <p:nvPr/>
        </p:nvSpPr>
        <p:spPr>
          <a:xfrm>
            <a:off x="2071670" y="1500174"/>
            <a:ext cx="285752" cy="35719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428860" y="1571613"/>
            <a:ext cx="4929222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回路解析シミュレーションを実行する場合は「</a:t>
            </a:r>
            <a:r>
              <a:rPr kumimoji="1" lang="en-US" altLang="ja-JP" sz="1400" dirty="0" smtClean="0"/>
              <a:t>Run</a:t>
            </a:r>
            <a:r>
              <a:rPr kumimoji="1" lang="ja-JP" altLang="en-US" sz="1400" dirty="0" smtClean="0"/>
              <a:t>」をクリックする</a:t>
            </a:r>
            <a:endParaRPr kumimoji="1" lang="ja-JP" altLang="en-US" sz="1400" dirty="0"/>
          </a:p>
        </p:txBody>
      </p:sp>
      <p:cxnSp>
        <p:nvCxnSpPr>
          <p:cNvPr id="18" name="直線矢印コネクタ 17"/>
          <p:cNvCxnSpPr>
            <a:stCxn id="16" idx="1"/>
            <a:endCxn id="15" idx="2"/>
          </p:cNvCxnSpPr>
          <p:nvPr/>
        </p:nvCxnSpPr>
        <p:spPr>
          <a:xfrm rot="10800000" flipV="1">
            <a:off x="2214546" y="1725502"/>
            <a:ext cx="214314" cy="1318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6357950" y="2000240"/>
            <a:ext cx="1857388" cy="73866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シミュレーション終了後、見たいところにマウスを持っていく。</a:t>
            </a:r>
            <a:endParaRPr kumimoji="1" lang="ja-JP" altLang="en-US" sz="14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17701" y="714356"/>
            <a:ext cx="30155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 smtClean="0"/>
              <a:t>ケース・スタディ：過渡解析を学習する</a:t>
            </a:r>
            <a:endParaRPr kumimoji="1" lang="ja-JP" altLang="en-US" sz="1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eetech_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76697" y="188640"/>
            <a:ext cx="1287791" cy="56363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95536" y="404664"/>
            <a:ext cx="28771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2.LTspice</a:t>
            </a:r>
            <a:r>
              <a:rPr lang="ja-JP" altLang="en-US" smtClean="0"/>
              <a:t>の基本的な使い方 </a:t>
            </a:r>
            <a:endParaRPr lang="ja-JP" altLang="en-US"/>
          </a:p>
        </p:txBody>
      </p:sp>
      <p:pic>
        <p:nvPicPr>
          <p:cNvPr id="3074" name="Picture 2" descr="YouTube トップ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  <p:pic>
        <p:nvPicPr>
          <p:cNvPr id="3076" name="Picture 4" descr="YouTube トップ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  <p:pic>
        <p:nvPicPr>
          <p:cNvPr id="3078" name="Picture 6" descr="YouTube トップ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  <p:pic>
        <p:nvPicPr>
          <p:cNvPr id="3080" name="Picture 8" descr="YouTube トップ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4C7DC-E73B-432B-A952-703C9965BFA3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700683" y="6072206"/>
            <a:ext cx="3800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LT3798</a:t>
            </a:r>
            <a:r>
              <a:rPr kumimoji="1" lang="ja-JP" altLang="en-US" dirty="0" smtClean="0"/>
              <a:t>のアプリケーション回路の画面</a:t>
            </a:r>
            <a:endParaRPr kumimoji="1" lang="ja-JP" altLang="en-US" dirty="0"/>
          </a:p>
        </p:txBody>
      </p:sp>
      <p:pic>
        <p:nvPicPr>
          <p:cNvPr id="20" name="図 19" descr="WS000006.JPG"/>
          <p:cNvPicPr>
            <a:picLocks noChangeAspect="1"/>
          </p:cNvPicPr>
          <p:nvPr/>
        </p:nvPicPr>
        <p:blipFill>
          <a:blip r:embed="rId5"/>
          <a:srcRect l="14062" t="23118" r="14062" b="9140"/>
          <a:stretch>
            <a:fillRect/>
          </a:stretch>
        </p:blipFill>
        <p:spPr>
          <a:xfrm>
            <a:off x="1285852" y="1000108"/>
            <a:ext cx="6572296" cy="4500594"/>
          </a:xfrm>
          <a:prstGeom prst="rect">
            <a:avLst/>
          </a:prstGeom>
        </p:spPr>
      </p:pic>
      <p:sp>
        <p:nvSpPr>
          <p:cNvPr id="21" name="テキスト ボックス 20"/>
          <p:cNvSpPr txBox="1"/>
          <p:nvPr/>
        </p:nvSpPr>
        <p:spPr>
          <a:xfrm>
            <a:off x="1643042" y="5643578"/>
            <a:ext cx="5780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配線の上にマウスを持っていくと電圧プローブになります。</a:t>
            </a:r>
            <a:endParaRPr kumimoji="1" lang="ja-JP" altLang="en-US" dirty="0"/>
          </a:p>
        </p:txBody>
      </p:sp>
      <p:sp>
        <p:nvSpPr>
          <p:cNvPr id="16" name="角丸四角形 15"/>
          <p:cNvSpPr/>
          <p:nvPr/>
        </p:nvSpPr>
        <p:spPr>
          <a:xfrm>
            <a:off x="6000760" y="2786058"/>
            <a:ext cx="571504" cy="57150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右矢印 16"/>
          <p:cNvSpPr/>
          <p:nvPr/>
        </p:nvSpPr>
        <p:spPr>
          <a:xfrm flipH="1">
            <a:off x="6643702" y="2571744"/>
            <a:ext cx="428628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072330" y="2786058"/>
            <a:ext cx="18573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電圧プローブ</a:t>
            </a:r>
            <a:endParaRPr kumimoji="1" lang="en-US" altLang="ja-JP" dirty="0" smtClean="0">
              <a:solidFill>
                <a:srgbClr val="FF0000"/>
              </a:solidFill>
            </a:endParaRPr>
          </a:p>
          <a:p>
            <a:r>
              <a:rPr kumimoji="1" lang="ja-JP" altLang="en-US" dirty="0" smtClean="0">
                <a:solidFill>
                  <a:srgbClr val="FF0000"/>
                </a:solidFill>
              </a:rPr>
              <a:t>です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17701" y="714356"/>
            <a:ext cx="30155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 smtClean="0"/>
              <a:t>ケース・スタディ：過渡解析を学習する</a:t>
            </a:r>
            <a:endParaRPr kumimoji="1" lang="ja-JP" altLang="en-US" sz="1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eetech_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76697" y="188640"/>
            <a:ext cx="1287791" cy="56363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95536" y="404664"/>
            <a:ext cx="28771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2.LTspice</a:t>
            </a:r>
            <a:r>
              <a:rPr lang="ja-JP" altLang="en-US" smtClean="0"/>
              <a:t>の基本的な使い方 </a:t>
            </a:r>
            <a:endParaRPr lang="ja-JP" altLang="en-US"/>
          </a:p>
        </p:txBody>
      </p:sp>
      <p:pic>
        <p:nvPicPr>
          <p:cNvPr id="3074" name="Picture 2" descr="YouTube トップ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  <p:pic>
        <p:nvPicPr>
          <p:cNvPr id="3076" name="Picture 4" descr="YouTube トップ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  <p:pic>
        <p:nvPicPr>
          <p:cNvPr id="3078" name="Picture 6" descr="YouTube トップ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  <p:pic>
        <p:nvPicPr>
          <p:cNvPr id="3080" name="Picture 8" descr="YouTube トップ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4C7DC-E73B-432B-A952-703C9965BFA3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700683" y="6072206"/>
            <a:ext cx="3800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LT3798</a:t>
            </a:r>
            <a:r>
              <a:rPr kumimoji="1" lang="ja-JP" altLang="en-US" dirty="0" smtClean="0"/>
              <a:t>のアプリケーション回路の画面</a:t>
            </a:r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643042" y="5702874"/>
            <a:ext cx="5780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部品の上にマウスを持っていくと電流プローブになります。</a:t>
            </a:r>
            <a:endParaRPr kumimoji="1" lang="ja-JP" altLang="en-US" dirty="0"/>
          </a:p>
        </p:txBody>
      </p:sp>
      <p:pic>
        <p:nvPicPr>
          <p:cNvPr id="15" name="図 14" descr="WS000007.JPG"/>
          <p:cNvPicPr>
            <a:picLocks noChangeAspect="1"/>
          </p:cNvPicPr>
          <p:nvPr/>
        </p:nvPicPr>
        <p:blipFill>
          <a:blip r:embed="rId5"/>
          <a:srcRect l="14062" t="23118" r="14062" b="4838"/>
          <a:stretch>
            <a:fillRect/>
          </a:stretch>
        </p:blipFill>
        <p:spPr>
          <a:xfrm>
            <a:off x="1214414" y="1013308"/>
            <a:ext cx="6357982" cy="4630270"/>
          </a:xfrm>
          <a:prstGeom prst="rect">
            <a:avLst/>
          </a:prstGeom>
        </p:spPr>
      </p:pic>
      <p:sp>
        <p:nvSpPr>
          <p:cNvPr id="17" name="角丸四角形 16"/>
          <p:cNvSpPr/>
          <p:nvPr/>
        </p:nvSpPr>
        <p:spPr>
          <a:xfrm>
            <a:off x="5286380" y="2714620"/>
            <a:ext cx="571504" cy="57150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右矢印 17"/>
          <p:cNvSpPr/>
          <p:nvPr/>
        </p:nvSpPr>
        <p:spPr>
          <a:xfrm flipH="1">
            <a:off x="5929322" y="2500306"/>
            <a:ext cx="428628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357950" y="2714620"/>
            <a:ext cx="18573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電流プローブ</a:t>
            </a:r>
            <a:endParaRPr kumimoji="1" lang="en-US" altLang="ja-JP" dirty="0" smtClean="0">
              <a:solidFill>
                <a:srgbClr val="FF0000"/>
              </a:solidFill>
            </a:endParaRPr>
          </a:p>
          <a:p>
            <a:r>
              <a:rPr kumimoji="1" lang="ja-JP" altLang="en-US" dirty="0" smtClean="0">
                <a:solidFill>
                  <a:srgbClr val="FF0000"/>
                </a:solidFill>
              </a:rPr>
              <a:t>です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17701" y="714356"/>
            <a:ext cx="30155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 smtClean="0"/>
              <a:t>ケース・スタディ：過渡解析を学習する</a:t>
            </a:r>
            <a:endParaRPr kumimoji="1" lang="ja-JP" altLang="en-US" sz="1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eetech_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76697" y="188640"/>
            <a:ext cx="1287791" cy="56363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95536" y="404664"/>
            <a:ext cx="28771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2.LTspice</a:t>
            </a:r>
            <a:r>
              <a:rPr lang="ja-JP" altLang="en-US" smtClean="0"/>
              <a:t>の基本的な使い方 </a:t>
            </a:r>
            <a:endParaRPr lang="ja-JP" altLang="en-US"/>
          </a:p>
        </p:txBody>
      </p:sp>
      <p:pic>
        <p:nvPicPr>
          <p:cNvPr id="3074" name="Picture 2" descr="YouTube トップ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  <p:pic>
        <p:nvPicPr>
          <p:cNvPr id="3076" name="Picture 4" descr="YouTube トップ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  <p:pic>
        <p:nvPicPr>
          <p:cNvPr id="3078" name="Picture 6" descr="YouTube トップ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  <p:pic>
        <p:nvPicPr>
          <p:cNvPr id="3080" name="Picture 8" descr="YouTube トップ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4C7DC-E73B-432B-A952-703C9965BFA3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700683" y="6072206"/>
            <a:ext cx="3800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LT3798</a:t>
            </a:r>
            <a:r>
              <a:rPr kumimoji="1" lang="ja-JP" altLang="en-US" dirty="0" smtClean="0"/>
              <a:t>のアプリケーション回路の画面</a:t>
            </a:r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071538" y="5282999"/>
            <a:ext cx="70888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部品の上にマウスを持っていき、「</a:t>
            </a:r>
            <a:r>
              <a:rPr lang="en-US" altLang="ja-JP" dirty="0" smtClean="0"/>
              <a:t>Alt</a:t>
            </a:r>
            <a:r>
              <a:rPr lang="ja-JP" altLang="en-US" dirty="0" smtClean="0"/>
              <a:t>」キーをおしてクリックすると部品の</a:t>
            </a:r>
            <a:endParaRPr lang="en-US" altLang="ja-JP" dirty="0" smtClean="0"/>
          </a:p>
          <a:p>
            <a:r>
              <a:rPr lang="ja-JP" altLang="en-US" dirty="0" smtClean="0"/>
              <a:t>合計損失</a:t>
            </a:r>
            <a:r>
              <a:rPr kumimoji="1" lang="ja-JP" altLang="en-US" dirty="0" smtClean="0"/>
              <a:t>を自動で計算します。</a:t>
            </a:r>
            <a:endParaRPr kumimoji="1" lang="ja-JP" altLang="en-US" dirty="0"/>
          </a:p>
        </p:txBody>
      </p:sp>
      <p:pic>
        <p:nvPicPr>
          <p:cNvPr id="16" name="図 15" descr="WS000008.JPG"/>
          <p:cNvPicPr>
            <a:picLocks noChangeAspect="1"/>
          </p:cNvPicPr>
          <p:nvPr/>
        </p:nvPicPr>
        <p:blipFill>
          <a:blip r:embed="rId5"/>
          <a:srcRect l="14062" t="23118" r="14062" b="5914"/>
          <a:stretch>
            <a:fillRect/>
          </a:stretch>
        </p:blipFill>
        <p:spPr>
          <a:xfrm>
            <a:off x="1539132" y="1071546"/>
            <a:ext cx="5676074" cy="4071966"/>
          </a:xfrm>
          <a:prstGeom prst="rect">
            <a:avLst/>
          </a:prstGeom>
        </p:spPr>
      </p:pic>
      <p:sp>
        <p:nvSpPr>
          <p:cNvPr id="15" name="角丸四角形 14"/>
          <p:cNvSpPr/>
          <p:nvPr/>
        </p:nvSpPr>
        <p:spPr>
          <a:xfrm>
            <a:off x="4214810" y="3214686"/>
            <a:ext cx="571504" cy="57150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右矢印 16"/>
          <p:cNvSpPr/>
          <p:nvPr/>
        </p:nvSpPr>
        <p:spPr>
          <a:xfrm flipH="1">
            <a:off x="4857752" y="3000372"/>
            <a:ext cx="428628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286380" y="3214686"/>
            <a:ext cx="1857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マーカーです。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17701" y="714356"/>
            <a:ext cx="30155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 smtClean="0"/>
              <a:t>ケース・スタディ：過渡解析を学習する</a:t>
            </a:r>
            <a:endParaRPr kumimoji="1" lang="ja-JP" altLang="en-US" sz="1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eetech_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76697" y="188640"/>
            <a:ext cx="1287791" cy="56363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95536" y="404664"/>
            <a:ext cx="28771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2.LTspice</a:t>
            </a:r>
            <a:r>
              <a:rPr lang="ja-JP" altLang="en-US" smtClean="0"/>
              <a:t>の基本的な使い方 </a:t>
            </a:r>
            <a:endParaRPr lang="ja-JP" altLang="en-US"/>
          </a:p>
        </p:txBody>
      </p:sp>
      <p:pic>
        <p:nvPicPr>
          <p:cNvPr id="6" name="Picture 5" descr="WS00001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1600" y="1000108"/>
            <a:ext cx="7380312" cy="5362258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4C7DC-E73B-432B-A952-703C9965BFA3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500298" y="1845222"/>
            <a:ext cx="2810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MOSFET(M1)</a:t>
            </a:r>
            <a:r>
              <a:rPr kumimoji="1" lang="ja-JP" altLang="en-US" dirty="0" smtClean="0"/>
              <a:t>の全損失波形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500298" y="2631040"/>
            <a:ext cx="3530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MOSFET(M1)</a:t>
            </a:r>
            <a:r>
              <a:rPr kumimoji="1" lang="ja-JP" altLang="en-US" dirty="0" smtClean="0"/>
              <a:t>のドレイン</a:t>
            </a:r>
            <a:r>
              <a:rPr kumimoji="1" lang="en-US" altLang="ja-JP" dirty="0" smtClean="0"/>
              <a:t>ID</a:t>
            </a:r>
            <a:r>
              <a:rPr kumimoji="1" lang="ja-JP" altLang="en-US" dirty="0" smtClean="0"/>
              <a:t>電流波形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500298" y="3702610"/>
            <a:ext cx="4671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MOSFET(M1)</a:t>
            </a:r>
            <a:r>
              <a:rPr kumimoji="1" lang="ja-JP" altLang="en-US" dirty="0" smtClean="0"/>
              <a:t>のドレイン・ソース間</a:t>
            </a:r>
            <a:r>
              <a:rPr kumimoji="1" lang="en-US" altLang="ja-JP" dirty="0" smtClean="0"/>
              <a:t>VDS</a:t>
            </a:r>
            <a:r>
              <a:rPr kumimoji="1" lang="ja-JP" altLang="en-US" dirty="0" smtClean="0"/>
              <a:t>電圧波形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000628" y="4714884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電流負荷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000628" y="5417122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出力電圧波形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17701" y="714356"/>
            <a:ext cx="30155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 smtClean="0"/>
              <a:t>ケース・スタディ：過渡解析を学習する</a:t>
            </a:r>
            <a:endParaRPr kumimoji="1" lang="ja-JP" altLang="en-US" sz="1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eetech_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76697" y="188640"/>
            <a:ext cx="1287791" cy="56363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95536" y="404664"/>
            <a:ext cx="49600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3.</a:t>
            </a:r>
            <a:r>
              <a:rPr lang="ja-JP" altLang="en-US" smtClean="0"/>
              <a:t>スパイスモデルと回路図シンボルの取り込み方 </a:t>
            </a:r>
            <a:endParaRPr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642910" y="1357298"/>
            <a:ext cx="79208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err="1" smtClean="0"/>
              <a:t>LTspice</a:t>
            </a:r>
            <a:r>
              <a:rPr lang="ja-JP" altLang="en-US" dirty="0" smtClean="0"/>
              <a:t>用スパイスモデルと</a:t>
            </a:r>
            <a:r>
              <a:rPr lang="en-US" altLang="ja-JP" dirty="0" err="1" smtClean="0"/>
              <a:t>LTspice</a:t>
            </a:r>
            <a:r>
              <a:rPr lang="ja-JP" altLang="en-US" dirty="0" smtClean="0"/>
              <a:t>用回路図シンボルがある場合の取り込み方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57224" y="2214554"/>
            <a:ext cx="611462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/>
              <a:t>スパイス</a:t>
            </a:r>
            <a:r>
              <a:rPr kumimoji="1" lang="ja-JP" altLang="en-US" dirty="0" smtClean="0"/>
              <a:t>モデル</a:t>
            </a:r>
            <a:r>
              <a:rPr lang="ja-JP" altLang="en-US" dirty="0" smtClean="0"/>
              <a:t>のファイルの拡張子</a:t>
            </a:r>
            <a:r>
              <a:rPr kumimoji="1" lang="en-US" altLang="ja-JP" dirty="0" smtClean="0"/>
              <a:t>(.sub</a:t>
            </a:r>
            <a:r>
              <a:rPr kumimoji="1" lang="ja-JP" altLang="en-US" dirty="0" smtClean="0"/>
              <a:t>、</a:t>
            </a:r>
            <a:r>
              <a:rPr kumimoji="1" lang="en-US" altLang="ja-JP" dirty="0" smtClean="0"/>
              <a:t>.lib</a:t>
            </a:r>
            <a:r>
              <a:rPr kumimoji="1" lang="ja-JP" altLang="en-US" dirty="0" smtClean="0"/>
              <a:t>、</a:t>
            </a:r>
            <a:r>
              <a:rPr kumimoji="1" lang="en-US" altLang="ja-JP" dirty="0" smtClean="0"/>
              <a:t>.txt</a:t>
            </a:r>
            <a:r>
              <a:rPr kumimoji="1" lang="ja-JP" altLang="en-US" dirty="0" smtClean="0"/>
              <a:t>、</a:t>
            </a:r>
            <a:r>
              <a:rPr kumimoji="1" lang="en-US" altLang="ja-JP" dirty="0" smtClean="0"/>
              <a:t>.inc </a:t>
            </a:r>
            <a:r>
              <a:rPr kumimoji="1" lang="ja-JP" altLang="en-US" dirty="0" smtClean="0"/>
              <a:t>等</a:t>
            </a:r>
            <a:r>
              <a:rPr kumimoji="1" lang="en-US" altLang="ja-JP" dirty="0" smtClean="0"/>
              <a:t>)</a:t>
            </a:r>
          </a:p>
          <a:p>
            <a:r>
              <a:rPr lang="en-US" altLang="ja-JP" dirty="0"/>
              <a:t>C\Program Files\LTC\</a:t>
            </a:r>
            <a:r>
              <a:rPr lang="en-US" altLang="ja-JP" dirty="0" err="1"/>
              <a:t>LTspice</a:t>
            </a:r>
            <a:r>
              <a:rPr lang="en-US" altLang="ja-JP" dirty="0"/>
              <a:t> IV\lib\sub</a:t>
            </a:r>
            <a:r>
              <a:rPr lang="ja-JP" altLang="ja-JP" dirty="0"/>
              <a:t>フォルダ内に格納する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/>
              <a:t>回路図シンボルのファイルの拡張子</a:t>
            </a:r>
            <a:r>
              <a:rPr kumimoji="1" lang="en-US" altLang="ja-JP" dirty="0" smtClean="0"/>
              <a:t>(.</a:t>
            </a:r>
            <a:r>
              <a:rPr kumimoji="1" lang="en-US" altLang="ja-JP" dirty="0" err="1" smtClean="0"/>
              <a:t>asy</a:t>
            </a:r>
            <a:r>
              <a:rPr kumimoji="1" lang="en-US" altLang="ja-JP" dirty="0" smtClean="0"/>
              <a:t>)</a:t>
            </a:r>
          </a:p>
          <a:p>
            <a:r>
              <a:rPr lang="en-US" altLang="ja-JP" dirty="0"/>
              <a:t>C\Program Files\LTC\</a:t>
            </a:r>
            <a:r>
              <a:rPr lang="en-US" altLang="ja-JP" dirty="0" err="1"/>
              <a:t>LTspice</a:t>
            </a:r>
            <a:r>
              <a:rPr lang="en-US" altLang="ja-JP" dirty="0"/>
              <a:t> </a:t>
            </a:r>
            <a:r>
              <a:rPr lang="en-US" altLang="ja-JP" dirty="0" smtClean="0"/>
              <a:t>IV\lib\sym</a:t>
            </a:r>
            <a:r>
              <a:rPr lang="ja-JP" altLang="ja-JP" dirty="0" smtClean="0"/>
              <a:t>フ</a:t>
            </a:r>
            <a:r>
              <a:rPr lang="ja-JP" altLang="ja-JP" dirty="0"/>
              <a:t>ォルダ内に格納す</a:t>
            </a:r>
            <a:r>
              <a:rPr lang="ja-JP" altLang="ja-JP" dirty="0" smtClean="0"/>
              <a:t>る</a:t>
            </a:r>
            <a:endParaRPr kumimoji="1" lang="ja-JP" alt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4C7DC-E73B-432B-A952-703C9965BFA3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eetech_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76697" y="188640"/>
            <a:ext cx="1287791" cy="563637"/>
          </a:xfrm>
          <a:prstGeom prst="rect">
            <a:avLst/>
          </a:prstGeom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4C7DC-E73B-432B-A952-703C9965BFA3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71472" y="1357298"/>
            <a:ext cx="65722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回路解析シミュレーションのご相談は</a:t>
            </a:r>
            <a:endParaRPr kumimoji="1" lang="en-US" altLang="ja-JP" sz="2800" dirty="0" smtClean="0"/>
          </a:p>
          <a:p>
            <a:r>
              <a:rPr kumimoji="1" lang="ja-JP" altLang="en-US" sz="2800" dirty="0" smtClean="0"/>
              <a:t>マルツエレックまで</a:t>
            </a:r>
            <a:r>
              <a:rPr lang="ja-JP" altLang="en-US" sz="2800" dirty="0" smtClean="0"/>
              <a:t>お</a:t>
            </a:r>
            <a:r>
              <a:rPr lang="ja-JP" altLang="en-US" sz="2800" dirty="0" smtClean="0"/>
              <a:t>問い合わ</a:t>
            </a:r>
            <a:r>
              <a:rPr lang="ja-JP" altLang="en-US" sz="2800" dirty="0" smtClean="0"/>
              <a:t>せ下さい。</a:t>
            </a:r>
            <a:endParaRPr kumimoji="1" lang="ja-JP" altLang="en-US" sz="2800" dirty="0"/>
          </a:p>
        </p:txBody>
      </p:sp>
      <p:sp>
        <p:nvSpPr>
          <p:cNvPr id="14" name="正方形/長方形 13"/>
          <p:cNvSpPr/>
          <p:nvPr/>
        </p:nvSpPr>
        <p:spPr>
          <a:xfrm>
            <a:off x="1000100" y="2786058"/>
            <a:ext cx="7143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>
                <a:hlinkClick r:id="rId4"/>
              </a:rPr>
              <a:t>https://www.marutsu.co.jp/InquiryInput.jsp?inqContentType=14</a:t>
            </a:r>
            <a:endParaRPr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eetech_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76697" y="188640"/>
            <a:ext cx="1287791" cy="56363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95536" y="404664"/>
            <a:ext cx="13308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About SPICE</a:t>
            </a:r>
            <a:endParaRPr lang="ja-JP" alt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4C7DC-E73B-432B-A952-703C9965BFA3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28596" y="1285860"/>
            <a:ext cx="8286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SPICE (Simulation Program with Integrated Circuit Emphasis)</a:t>
            </a:r>
            <a:r>
              <a:rPr lang="en-US" b="1" baseline="30000" dirty="0" smtClean="0"/>
              <a:t> </a:t>
            </a:r>
            <a:r>
              <a:rPr lang="en-US" dirty="0" smtClean="0"/>
              <a:t>is a general-purpose, open source analog electronic circuit simulator. It is a powerful program that is used in integrated circuit and board-level design to check the integrity of circuit designs and to predict circuit behavior.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786182" y="5286388"/>
            <a:ext cx="34458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参照先：</a:t>
            </a:r>
            <a:endParaRPr lang="en-US" altLang="ja-JP" dirty="0" smtClean="0"/>
          </a:p>
          <a:p>
            <a:r>
              <a:rPr lang="en-US" altLang="ja-JP" dirty="0" smtClean="0">
                <a:hlinkClick r:id="rId4"/>
              </a:rPr>
              <a:t>http://en.wikipedia.org/wiki/SPICE</a:t>
            </a:r>
            <a:endParaRPr kumimoji="1" lang="ja-JP" altLang="en-US" dirty="0"/>
          </a:p>
        </p:txBody>
      </p:sp>
      <p:sp>
        <p:nvSpPr>
          <p:cNvPr id="116738" name="AutoShape 2" descr="data:image/jpeg;base64,/9j/4AAQSkZJRgABAQAAAQABAAD/2wCEAAkGBxQSEhUUERMUFhQXFRcVFxgYFhgYFxwcFxcWHxUYGhgYHCgiGBolGxgWIzEhJSkrMC4uGB8zODMsNygtLisBCgoKDQwNFAwQDisZExk3KysrKysrKysrKysrKysrKysrKysrKysrKysrKysrKysrKysrKysrKysrKysrKysrK//AABEIALcBEwMBIgACEQEDEQH/xAAcAAEAAgMBAQEAAAAAAAAAAAAABAUCAwYHAQj/xABIEAACAQIEAggCBgcFBQkAAAABAgADEQQSITEFQQYTIjJRYXGBFJEHI0JSobEzYnKCwdHwFTWSsrMWc3Si4TRDU2N1k7TC0v/EABQBAQAAAAAAAAAAAAAAAAAAAAD/xAAUEQEAAAAAAAAAAAAAAAAAAAAA/9oADAMBAAIRAxEAPwD3GIiAiIgIiICIiAiIgIiRsTisoOUFiDaw118PL32gb3cDecj0i6arhMZhcOwp2ruEJL/WDNcKwQDRc+UXY63NhpKD6WKuMpYapWTEijT6sK7gm+ZnAWlSVdQTu1Q2sBoN7bug/wBGVLD11xtfEvjKxVWps4OUXQdrtEljY6E7C3MXgekxEwqPYX19oGTG01LikJyhhc3sL66byl6U062IwzU8NVbD1SUK1bA5crqW7N9QVBFvORcZjEpGkrsz4gC6imt6jG2VmCDRVPMmyi+4gdVNFbFoneYD8fynI1ulPYwrZmX4ioEyta6jUPmyaCzWS97XdfGSWumjXK8m1JHircyL7EX8D4wLJuk+H2Ryx8ACD/zWvLDBY9KoujXtuNiPUGcHj+GhgXAWlUbUMwLoDfTOgYakW5211MoaFXF4bEKMRVqVXqlhTNJaaIuUAtcGzKbXPeYG217QPY7z7OX4Bxxy4pVbG47LkgG45HxJnTiB9iIgIiICIiAiIgIiICIiAiIgIiICIiAiIgIia672EDXVxQBy/a9D/RkZqZuCVvbXcCx18T4fOaTxMAhVUsTbmBck2t48nO32G8JI4xhGq0KtNHyM6MgffKWFrwPHeLYmr0i4iMLR04fhXzVXB0YgkE3531VR4XM9vpqAAALACwA5AbCeXmnT6NYGgqsKr1MQoqaZTUzaORuRlUC2vLzM9FqcVoqCWrUwB+uv84E2VvH8f1FB6uRnFMBmVdWKg9sgcyFubc7TieknSN3qkYes4pWFst01567mbv8AbaoKaoqDMFALucxJA1Nhb84FIfpCxuMqE8IwDV8PT1qPU7GYfdS7Cx027R8p1NTiNJKR4kxdVbDJ9WRY7lgltzULNlt4yWOEdZTQtWrKSgYhHyJdgCbIBYe02cUoItAA0usFMoyqRm1RgVc6XJU9rx0MCt4fwJDhkSuimo1A06h+0OsJaoobl2yduYHhLGnSKoqlixCgFja7WFrm3MzNULKGFXMDsUsF87bn5mRMLih9aHYXWqVUGwbLlU3Pjck2NtoGitTLVGRmIDJdBpY5biopBGpsyn0B8JE4pgBVFM3s1NldG3IKjKb33zIWU/tSZi6gYDJmLA5lKjYi+t20tYkEHcEzQEznLV79g2QfoyLDMV5vY7g7b25wIWMAAJOgGt/SXHDulRpqExKnMLajU2/XH3h5X+cq6qBDovZKlSFGx0Kmw9GH70qsbUVE+sIUlgqAsCdtr+JOw1sBA9WpVAwBUggi4I2IPOZzhehfGijDD1To2tM32O+W/gRqPO4ndQEREBERAREQEREBERAREQEREBERAREQEiVXudSAmxJ/IflN2KchSRvI9NsxWwNlB3FteW/PeBhgsFRXtUwNPMnXW51PeNzrubmeb/TV0mrI1DAYSoyVqxzuysVYIL2FxqASCT5LPScPWy3zI+Ym57Ol/K3KcRxPoKcXxRsY9bKBRCCmUuw8wb2GhPzgcJiOEtVeg2IxNev1PcFRgR5Ha++utzpLQCdxxXo1hMNQerWdwqKSWLAfwtPOeDcQ+Ip9ZkKKWYLfmoPZb3gWCKSbAEnwAuZZUOAYhxcUmA87D851nQqqjUdKQUroWt3vO/jOgaBT8KxzGnkemwq0wqutxe1uy417pA/AyQ9Soe6gXzY3t7Df5iauIdmvh3XvMzUmHipVm/5WUH3PjJtTnAh4bDCmG1uXbO52uxFtANALD+c+ViBq1hyubfnOb4px2tQxHV4y1DDVAFo4il2lDn7NVqi2pnw0sddZSrxBsHiV/tA9bRohgmLCk9qtlZBX/wDDYJcAjs9sbQOvp8QpOjVEcGmpYFh3exo9jzsQQbcwRykHiNYlewrdapV6YKkHNy32BBIPkTMsNgS2DFNuy1SmxbyaqSzf8zGbW4gaiiyk1tEalfUNa1yeSG1821vlAY9RnbL3bm05DpNisl+spVCAVNN6bZe03ZKs4YdXqbeBDc51IYlmRiM4GZbXyuB3st9bjw8NZDxAgc3g3bqabPfrAitexVlfsk94A6WO4Gus9a6OcUGJoJU0zd1x+sN/nofeeZ4xb7C5OgHmTYD5y8+j3HinXehe4YXB5ZlGtvIjN/hgeiREQEREBERAREQEREBERAREQEREBERAjVnuwX38tNZR0+kR+LqUW6oJTdKZBqWrXdVKPkIsyEkiwN9PUC8VjnYacre//UThsLRepjkbLSVfiWbq6mFenWsq1itVazNaqbkagaB7acw7p8SimxYA/wBbnYSPhjmquw20W/I23/iPaa6ddAXD6kudLXJ8LCS8O6lQU2+X4QNPFOHUsRTalXQPTbdTsflKb+xcBhsuYUkAACipUAFhoLBj4Sd0oxFanhMQ+GXNWWk5pi17sF0sOZ8vKU/QivhTgadZXRmNMNiKjlTUz5fretY6gg3FjoLaaQOjw7oVBplSltCpBX2tpKvh6dcHd2a5q1FWxIyqjsqgDb7Nz6zmegiKMfj3pWp4auUqUKV7Z8ulXEJT+yjMwsftXvynWfAlWc03yhzmIsCQx7zLfTWwuCDrAyWgiuGLXcAhczC4Btew89NZtaQsVwxerK0yVfvB7ksWGoLMdWHiNrEzLh2L62kHtZtVZfusps4+YPtaAx2GSqjU6qh0YEMrC4IO4Mq8FwyhhKHUj9Fc/pGzls3Ilu8ALKB4ACW7nw3lRwp7HJUW2JsSzNqXAOppnkg07ItbmOcDY+PTxIG1ypA18yJ9rLYm4128/SauK0ywQZcydahqKCLlFNyBfzAmOJrVXYnKgub3LE/gB/GBB4w2WmXBs1P6xT4Fdvnt7z5xGn22+wl9B9s39dEXzOvkN5hxKiercklnCsV0soNtCFG59SbTZxWsCS9+yyq9/JlBvAp64AQm5uKllN+13VIHmb7esiYXGfD4uk/3XTPbxOlQD5tN3EHKI1RVN9Rsb3XQggagjmN7Tl+vJckm99jbKOw2mnI9o/IecD9FCJG4ZWz0aT/epo3zUGSYCIiAiIgIiICIiAiIgIiICIiAiIgQWqG9QgagC3n3iJgKrKUuwcMdNLHXmLaWn2rQDO2pB01U2NiBp6T6+H7uQ5SosNLi3gRAk5Re9hfxkLAmzVF5Bvz1/IiZFqw5Uz55mH4WP5yLgqBdc/WOC3aNrLe/sSLCw35QJuOwq1ab03vldSpysVNjvZlN1PmJWUejWGU1T1Wc1kFOqajPULqPstnY3ElVsMqgsz1AACSTUfQDc7zHhdRmphnv2rlQ3eyknLfzK2gfcJw6jQH1NKlTFtciKvzsJgeIodEJc/qAsP8AENB7mROJKFqipVAemciIG2ViSO7zLEjXW1uQlkT7eUCJUxb6nqmA/WZR+AJkDhLMKRdVDdfUesLNYBTYKNRuQL+8n4+5p1ANyjW9cptIvBXBwtC23UoPcKAfxB+UD6zVTypr53Zz8rD85jRoBCWuWqEFS7WuAd1UDRR6anmTPmI4ii5tScvfIFwn7TbL6Eyo6aV6yYOtVw1Qo6UmqDsq17C57wPK8C2rOACSQABck6D11lVg+L0q5cUXDhDlZl1UNp2b8zY8pVYXirYihQp4dyKlWilWrUvmNJGHaa5v9YxuFHKxNrLY1fRfDfDY/G0aaN1DGk6FQWUNls6s2wa/jrA6uqZWL9UBdrqhvTzbL4D9YA7X287SfVaQlP1jX1y0XYepZFB9bMfnAgVwGpVdTlZ0sQbXOV8+o8sl5zz4YL2V0GYkeAzG5t4DeXeJbkNdNAPx9BKvEKRf9anceVyLD3tb3gey9F2vg8Mf/Ip/5BLSQeB0cmGoL92jTX5IBJ0BERAREQEREBERAREQEREBERAREQK3iNlYNc5rab2NjqPDYymxvSpEKKqjM1TI2diEQagk1Kauvfypa+hcXtOg4jSBUEi9j/X42nKcU4SpqNUosRUFJ6YVhlp5i1OrTIbLqRUpruTYM1rQOmoVS6nMhQ6ggkH3BG48/wABIOHxi0kCVLhhoAAST+yALn+jLDNItfG5XyKrM2XMbFRYa21Yi5Njp5QPnxC1L06iMuYd18uoP7JNue/hNFQUxUFLrmFQqXCdYQSoNi1vC9h7zXXq9ZVp5Ve4Dl7qRYaWBO3etseU5PpxwU1MZg2XqKWes6ip1IZxUWizUmdiQWF0Nl2DBSb2tA6GlxKgKtRaVOtVrUWCORTZyrFQ1usqWAurA6HnJXCOKpiqXW0wwGZ0IYAMGpuysCATzUzjMdRQcSxClqJV6FBiatJ6w6xMyMuVHUByvVk3vyk/oQTQOIoZKmQ4lqlJhh6lKllqIrNlDCyKHzAC/hA65jK4YFFzWLKhJYqGKqCe9YjVb87G0ms0qsVapiqNJtUCVKzKdmy5QgI5gE3tA3jEUsuVTTCC/ZBXKL76fxlbw/Dl8AqHQP1oXML/AFRdgmlx9nb23lnUpKTcqv8AhE14l2INj2raX2vbS/ltApOBcFocPo9VSZspNyXYFmPjoBc200Gwm7EY0KL5XC+JXKBc+DWP4c5s4ZU0IykV1QNVZtWIJtdW2CX0AFvSacTfPTYZSEfMQ17EgHKfOzWNvKBli1Kkq24NjKupVyuW0y5ClQ8lDEFW03IYDTc6+sk1gTq7Mx3NuyPw1/GV+MbMuQAa6BRoLnTbx84GnihyZk2sdSdzbmT4cwNh+M53DYp8RisMiaJUqpTyC1yoW2Y+CjQgb63O4AuONVAzML5gAEv97KoUn3tf3kr6JeAD4pqm608z3Pi9wg8zbMb+MD2VRYaT7AiAiIgIiICIiAiIgIiICIiAiIgIiIGLrcEHY6SlWkyuQxBFspBGp8L8jp/WkvJWcawjMuemSHTUakA+TDmvr6jaBFwVTKAjmzeB0H7t9x6bTCoctbMdmVR7gv8A/oTm+E9JKrdb8VQ+rSoQTlIZVOqNUpG+ZLXBqIWF0bQAG3QdTSbbKdLjtFl1GhyXy2sfCBNaqPEfOY5gfAyBg6VMgg0qWZTY/Vp/L+gR4zVxSgAh6ukmckKpCgZcxtnJUXsN/aBZl5HxGIVO+yr6kD895HGNpKLdaun3mAPuCbiRMAtqh6sZ8xZ2qldr6hTVI1HIWPtzgS/i79xKjeYUhfZnsD85ArrU65KwSwVHRwWBJVrHQLfUFRLKpU8TIpxaHZ0/xD+cDUmJZ1DIEKsLglz+QQ2PlNbqx7zgeSLr/iY//WauFD/tBX9F1i5PDOV+ty+Iva9uc2VHgRcVjqVBSGdKYN2JZwC2XcszG7Wv7chOerdKVqHLg6VTEttdRkpe9V9Lel5Z8R4XQrOtStRp1HUWUuoawvfY6RUqBRyAHsIFbw3iPxFKi5HVmqyobG+XtFWsbDXQz7jGALMAEXPl09bEDm1hvI9HCrTpLTFyoJIJ53YnQjzJmFaoW7T6qup87HRR6k/iYELHUznZPusVJ5aGes9BOD/DYVcwtUqfWP5X7q+wt73nE9CeDPi8QatUWpIcxHJmOoXz1sT5WHOesCB9iIgIiICIiAiIgIiICIiAiIgIiICIiAiIgUXFMH1b9aqjLYhtbWBIPpa/jt7mc9wHh/UUsjAEZ3ICg3RSx6tRoGsqZV08NNBO9IvvKHiPCipL0hcWsRuQBfby1gRMMyLewcFyW7YYEmwGmYDko08pniVDqVJYX5qxU6eam8h1KmYWIPkRr+G/4T5hcUSoLK19fssdiRyHlAo6fFK6HqjjaZZGFJnbCVT2raBm64C58dpjiOINUVl/tXC31GlOly0Is9Vr85cYulRcg1aaMRsXpgke7CZtkIAspHIWBECgwGPWoq0lvVpYdqQqOrmqlRe0LZz32UqC666Eby+q1gx0TOfJRlA5XY2UD3mBrjZdbaWUE28rKNJrqVT4H3IH4E3HygfPiyXNNrAhbgAkgjnl0G3O01VKkjE56yd0dV9cxudgbZO79om3pea69bck29B/En+ED49e7hDcXtY27zE2CKdgfX5GQ8a9rgAA3trqd9dTex32mVXFW1XQ+O59jy9rSqxGJgbcdiwToNAMqjkANhbc+pOtyZlwHh1XGVBTQaEhmc7KoBA0+dh4kzLo70dq41xYZaIPac7ei/eM9b4RwqnhqYSkthuTzJ8SYGzhmAShTWnTFlUe58SfMyVEQEREBERAREQEREBERAREQEREBERAREQESo4n0nweGfJiMTRpPa+Wo4U28r7zWel+B6sVfi6PVFiofOMhI3Gba8C7iUidLsEaZqjFUTSUhS4cZATewLbDaF6XYI0zVGKomkCFLhwUBN7AtsDoYEniHB0qajst4jY+onNYvh9WjclezvddV8z4rOo4VxmhiVLYaslVQbFkYML+FxpJ8DzirjboTm0IOq3BA1uRcbzIVLAAaAAAC3K2mt7n3na4vg1GobtTF/vL2T8xv7ypxPRBD3Krj9qzfygc0rKu17a2Gy3JuTYc7+fOanxEuqvQyr9msh9VI9NiZq/2JrEa1afyb/pA541e32SbvZCNNbEkeltTeRcTiAQV0sdCQLk+529rTsKXQG/fxB/cQA+diSbS1wvQ3CoQWQ1CBb6w3Gn6osp+UDzmjTq4liKNNnIAUBdQLADttsNOZInV8A6B27WLYNf/ALtO76M2hPoPxnc0qSqAqgKBsALD5CZwMKNJUAVQFUaAAWA9pnEQESNXx9NHp03cB6uYU1O7ZFzNb0XWSYCIiAiIgIiICIiAiIgIiICIiAiIgIiIHPdO+ji4/BVaBAzlS1In7NRR2D89D5EznfozxqcR4T8NiFGakGwldLW7osptyOW3uDPQ55PWccI48WY5cJxBCSToi1V3J8Nb/wDunwgVnRXE1lo1+APfrhVakKgGi4Z+1VqX2vlPZ86qeBnf9LMOtPBpgMMoQ4gjCU1A0RCpNZ7fq0lc+tvGcB0revQq0OPqGymqEalaxGFIy0i3PM2p12NRBplnoXAqy43F1MWhzUaSfD4c8mLZWxFQe+RPLq28YDjnGk4XSoIuGdqJanh6YpmmLM2iKVYiw03m/pN0mOBw/wARWw7sgKhwjIWUuwVR2iA2pGo8ZU/Sv+hwf/qOE/zz79Mv901v28P/APIpQLzifHWoUUqNQdndwi0VZDUJbYLrZjzOtgASTYTPi/GXw+GbEPQYhFZ6iK6ZlVQSSCTlY25X+c5rgPGSnEHocSRUxLg/CVASaL0dOxSJ7ri12B1Y25BQL/p1/duM/wCGrf6bQPuB4+9bCLikw75WQVUQumcoVzA75Qbcr85WYfp0Gwa444WuMKRmLXpl1UNYu1MNfKLE6Em3KSein9z4b/gaf+iJyfRPBYrFcBoYWitJErUWpNWdy1kZmDEUwurWJFiwgdZxrpguHOGtReqmKdKdF6bJYtUF1uHYFRbn5SevGKgrU6dTDVEFTMFqZ6bJmVSchytcEgEjS2k4/p1w8UF4LQon9HjqFNCwv3UYAsARfbYETreHJiFr1TiXptTyUurKKyKDepnBDO3auV1vqCBAh4TpW9XFVsKuFqdbQVGcl6YS1QXTKwYk3HlykvDdJEOIGGro9CuwLU1fKVqBe8aboSCRzU2bytKLo7/fvE/9xg/8jTT9LvcwHV/p/wC0KHU2732s/wC7bf2gXfGelBw+JoYY4ao7YgstJlamFJRczZszArYXOxnRKTbXQziemP8AevB/97if9Bpf9LeMHC4WrVUZqlglJfvVahC0l93ZfxgeafSPiqor0+K0iTSwOLXDhfsldsRUHPWoTS/cnr+GrrUVXQ3VlDKfEMLg/KcViegbNgGwhxldlNKxUrQKl+9cnqs36TW97+c1fQpxg1+HijU0q4Vzh3XmAvc+Q7P7pgd/ERAREQEREBERAREQEREBERAREQEREBKDpb0Uo8RSkmIBtTrLVFueW+ZD+qwNjL+IEDjHCqeJw9TD1VvTqIUIHIEaEeBGhHpMej/CEwmHpYel3KSBAeZtux8ybn3ljEDn+lPRn47qw9erTWnUSqqoE76ElWJZSTbw2mPSXoz8dhxh62IqBDlLlFphmKsGUklTaxA0E6KIHM9I+iC43D06FetUORw4qKtNat1tlKtl7B81AvN+M6PvVwrYWpi6zK6lGcrT6woVsVJy2ufvWvL+IFFguj7UsIMKmIqZVQUlcrTzhAuUL3bE25kTPorwAYGguHSq9SkgsgcLmUXJIuoF9+cuogc70j6L/GVKLvXqp1FVa1NUFOwddmJZSW56bazbW4C9SpSeriqzrSbOKdqa02YA5C4RQWyk5gCbXAPIS9iBzGE6JtTxNbFJi63XV1Ral0pFbUxZLLk0sPzkrDdGaYxAxNZ6leuoK02qFbUwe91aKAqE82tc+MvYgc5xnoscRiaOIOIqo1As1JVFPKpZbNfMpLXF+c19IOiRxdSm9TGYhBSdalNEFIKHUaMQUOY777XnTxAiHDP1WTrWD2t1mVM1/HKRlv7Tk+CfR2uEr1MRQxmJWpVYtVv1RRyWLHMuS25a1rWuZ28QPgn2IgIiICIiAiIgIiICIiAiIgIiICIiAiIgIiICIiAiIgfJ9iICIiAiIgIiICIiAiIgIiICIiAiIgIiI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6740" name="AutoShape 4" descr="data:image/jpeg;base64,/9j/4AAQSkZJRgABAQAAAQABAAD/2wCEAAkGBxQSEhUUERMUFhQXFRcVFxgYFhgYFxwcFxcWHxUYGhgYHCgiGBolGxgWIzEhJSkrMC4uGB8zODMsNygtLisBCgoKDQwNFAwQDisZExk3KysrKysrKysrKysrKysrKysrKysrKysrKysrKysrKysrKysrKysrKysrKysrKysrK//AABEIALcBEwMBIgACEQEDEQH/xAAcAAEAAgMBAQEAAAAAAAAAAAAABAUCAwYHAQj/xABIEAACAQIEAggCBgcFBQkAAAABAgADEQQSITEFQQYTIjJRYXGBFJEHI0JSobEzYnKCwdHwFTWSsrMWc3Si4TRDU2N1k7TC0v/EABQBAQAAAAAAAAAAAAAAAAAAAAD/xAAUEQEAAAAAAAAAAAAAAAAAAAAA/9oADAMBAAIRAxEAPwD3GIiAiIgIiICIiAiIgIiRsTisoOUFiDaw118PL32gb3cDecj0i6arhMZhcOwp2ruEJL/WDNcKwQDRc+UXY63NhpKD6WKuMpYapWTEijT6sK7gm+ZnAWlSVdQTu1Q2sBoN7bug/wBGVLD11xtfEvjKxVWps4OUXQdrtEljY6E7C3MXgekxEwqPYX19oGTG01LikJyhhc3sL66byl6U062IwzU8NVbD1SUK1bA5crqW7N9QVBFvORcZjEpGkrsz4gC6imt6jG2VmCDRVPMmyi+4gdVNFbFoneYD8fynI1ulPYwrZmX4ioEyta6jUPmyaCzWS97XdfGSWumjXK8m1JHircyL7EX8D4wLJuk+H2Ryx8ACD/zWvLDBY9KoujXtuNiPUGcHj+GhgXAWlUbUMwLoDfTOgYakW5211MoaFXF4bEKMRVqVXqlhTNJaaIuUAtcGzKbXPeYG217QPY7z7OX4Bxxy4pVbG47LkgG45HxJnTiB9iIgIiICIiAiIgIiICIiAiIgIiICIiAiIgIia672EDXVxQBy/a9D/RkZqZuCVvbXcCx18T4fOaTxMAhVUsTbmBck2t48nO32G8JI4xhGq0KtNHyM6MgffKWFrwPHeLYmr0i4iMLR04fhXzVXB0YgkE3531VR4XM9vpqAAALACwA5AbCeXmnT6NYGgqsKr1MQoqaZTUzaORuRlUC2vLzM9FqcVoqCWrUwB+uv84E2VvH8f1FB6uRnFMBmVdWKg9sgcyFubc7TieknSN3qkYes4pWFst01567mbv8AbaoKaoqDMFALucxJA1Nhb84FIfpCxuMqE8IwDV8PT1qPU7GYfdS7Cx027R8p1NTiNJKR4kxdVbDJ9WRY7lgltzULNlt4yWOEdZTQtWrKSgYhHyJdgCbIBYe02cUoItAA0usFMoyqRm1RgVc6XJU9rx0MCt4fwJDhkSuimo1A06h+0OsJaoobl2yduYHhLGnSKoqlixCgFja7WFrm3MzNULKGFXMDsUsF87bn5mRMLih9aHYXWqVUGwbLlU3Pjck2NtoGitTLVGRmIDJdBpY5biopBGpsyn0B8JE4pgBVFM3s1NldG3IKjKb33zIWU/tSZi6gYDJmLA5lKjYi+t20tYkEHcEzQEznLV79g2QfoyLDMV5vY7g7b25wIWMAAJOgGt/SXHDulRpqExKnMLajU2/XH3h5X+cq6qBDovZKlSFGx0Kmw9GH70qsbUVE+sIUlgqAsCdtr+JOw1sBA9WpVAwBUggi4I2IPOZzhehfGijDD1To2tM32O+W/gRqPO4ndQEREBERAREQEREBERAREQEREBERAREQEiVXudSAmxJ/IflN2KchSRvI9NsxWwNlB3FteW/PeBhgsFRXtUwNPMnXW51PeNzrubmeb/TV0mrI1DAYSoyVqxzuysVYIL2FxqASCT5LPScPWy3zI+Ym57Ol/K3KcRxPoKcXxRsY9bKBRCCmUuw8wb2GhPzgcJiOEtVeg2IxNev1PcFRgR5Ha++utzpLQCdxxXo1hMNQerWdwqKSWLAfwtPOeDcQ+Ip9ZkKKWYLfmoPZb3gWCKSbAEnwAuZZUOAYhxcUmA87D851nQqqjUdKQUroWt3vO/jOgaBT8KxzGnkemwq0wqutxe1uy417pA/AyQ9Soe6gXzY3t7Df5iauIdmvh3XvMzUmHipVm/5WUH3PjJtTnAh4bDCmG1uXbO52uxFtANALD+c+ViBq1hyubfnOb4px2tQxHV4y1DDVAFo4il2lDn7NVqi2pnw0sddZSrxBsHiV/tA9bRohgmLCk9qtlZBX/wDDYJcAjs9sbQOvp8QpOjVEcGmpYFh3exo9jzsQQbcwRykHiNYlewrdapV6YKkHNy32BBIPkTMsNgS2DFNuy1SmxbyaqSzf8zGbW4gaiiyk1tEalfUNa1yeSG1821vlAY9RnbL3bm05DpNisl+spVCAVNN6bZe03ZKs4YdXqbeBDc51IYlmRiM4GZbXyuB3st9bjw8NZDxAgc3g3bqabPfrAitexVlfsk94A6WO4Gus9a6OcUGJoJU0zd1x+sN/nofeeZ4xb7C5OgHmTYD5y8+j3HinXehe4YXB5ZlGtvIjN/hgeiREQEREBERAREQEREBERAREQEREBERAjVnuwX38tNZR0+kR+LqUW6oJTdKZBqWrXdVKPkIsyEkiwN9PUC8VjnYacre//UThsLRepjkbLSVfiWbq6mFenWsq1itVazNaqbkagaB7acw7p8SimxYA/wBbnYSPhjmquw20W/I23/iPaa6ddAXD6kudLXJ8LCS8O6lQU2+X4QNPFOHUsRTalXQPTbdTsflKb+xcBhsuYUkAACipUAFhoLBj4Sd0oxFanhMQ+GXNWWk5pi17sF0sOZ8vKU/QivhTgadZXRmNMNiKjlTUz5fretY6gg3FjoLaaQOjw7oVBplSltCpBX2tpKvh6dcHd2a5q1FWxIyqjsqgDb7Nz6zmegiKMfj3pWp4auUqUKV7Z8ulXEJT+yjMwsftXvynWfAlWc03yhzmIsCQx7zLfTWwuCDrAyWgiuGLXcAhczC4Btew89NZtaQsVwxerK0yVfvB7ksWGoLMdWHiNrEzLh2L62kHtZtVZfusps4+YPtaAx2GSqjU6qh0YEMrC4IO4Mq8FwyhhKHUj9Fc/pGzls3Ilu8ALKB4ACW7nw3lRwp7HJUW2JsSzNqXAOppnkg07ItbmOcDY+PTxIG1ypA18yJ9rLYm4128/SauK0ywQZcydahqKCLlFNyBfzAmOJrVXYnKgub3LE/gB/GBB4w2WmXBs1P6xT4Fdvnt7z5xGn22+wl9B9s39dEXzOvkN5hxKiercklnCsV0soNtCFG59SbTZxWsCS9+yyq9/JlBvAp64AQm5uKllN+13VIHmb7esiYXGfD4uk/3XTPbxOlQD5tN3EHKI1RVN9Rsb3XQggagjmN7Tl+vJckm99jbKOw2mnI9o/IecD9FCJG4ZWz0aT/epo3zUGSYCIiAiIgIiICIiAiIgIiICIiAiIgQWqG9QgagC3n3iJgKrKUuwcMdNLHXmLaWn2rQDO2pB01U2NiBp6T6+H7uQ5SosNLi3gRAk5Re9hfxkLAmzVF5Bvz1/IiZFqw5Uz55mH4WP5yLgqBdc/WOC3aNrLe/sSLCw35QJuOwq1ab03vldSpysVNjvZlN1PmJWUejWGU1T1Wc1kFOqajPULqPstnY3ElVsMqgsz1AACSTUfQDc7zHhdRmphnv2rlQ3eyknLfzK2gfcJw6jQH1NKlTFtciKvzsJgeIodEJc/qAsP8AENB7mROJKFqipVAemciIG2ViSO7zLEjXW1uQlkT7eUCJUxb6nqmA/WZR+AJkDhLMKRdVDdfUesLNYBTYKNRuQL+8n4+5p1ANyjW9cptIvBXBwtC23UoPcKAfxB+UD6zVTypr53Zz8rD85jRoBCWuWqEFS7WuAd1UDRR6anmTPmI4ii5tScvfIFwn7TbL6Eyo6aV6yYOtVw1Qo6UmqDsq17C57wPK8C2rOACSQABck6D11lVg+L0q5cUXDhDlZl1UNp2b8zY8pVYXirYihQp4dyKlWilWrUvmNJGHaa5v9YxuFHKxNrLY1fRfDfDY/G0aaN1DGk6FQWUNls6s2wa/jrA6uqZWL9UBdrqhvTzbL4D9YA7X287SfVaQlP1jX1y0XYepZFB9bMfnAgVwGpVdTlZ0sQbXOV8+o8sl5zz4YL2V0GYkeAzG5t4DeXeJbkNdNAPx9BKvEKRf9anceVyLD3tb3gey9F2vg8Mf/Ip/5BLSQeB0cmGoL92jTX5IBJ0BERAREQEREBERAREQEREBERAREQK3iNlYNc5rab2NjqPDYymxvSpEKKqjM1TI2diEQagk1Kauvfypa+hcXtOg4jSBUEi9j/X42nKcU4SpqNUosRUFJ6YVhlp5i1OrTIbLqRUpruTYM1rQOmoVS6nMhQ6ggkH3BG48/wABIOHxi0kCVLhhoAAST+yALn+jLDNItfG5XyKrM2XMbFRYa21Yi5Njp5QPnxC1L06iMuYd18uoP7JNue/hNFQUxUFLrmFQqXCdYQSoNi1vC9h7zXXq9ZVp5Ve4Dl7qRYaWBO3etseU5PpxwU1MZg2XqKWes6ip1IZxUWizUmdiQWF0Nl2DBSb2tA6GlxKgKtRaVOtVrUWCORTZyrFQ1usqWAurA6HnJXCOKpiqXW0wwGZ0IYAMGpuysCATzUzjMdRQcSxClqJV6FBiatJ6w6xMyMuVHUByvVk3vyk/oQTQOIoZKmQ4lqlJhh6lKllqIrNlDCyKHzAC/hA65jK4YFFzWLKhJYqGKqCe9YjVb87G0ms0qsVapiqNJtUCVKzKdmy5QgI5gE3tA3jEUsuVTTCC/ZBXKL76fxlbw/Dl8AqHQP1oXML/AFRdgmlx9nb23lnUpKTcqv8AhE14l2INj2raX2vbS/ltApOBcFocPo9VSZspNyXYFmPjoBc200Gwm7EY0KL5XC+JXKBc+DWP4c5s4ZU0IykV1QNVZtWIJtdW2CX0AFvSacTfPTYZSEfMQ17EgHKfOzWNvKBli1Kkq24NjKupVyuW0y5ClQ8lDEFW03IYDTc6+sk1gTq7Mx3NuyPw1/GV+MbMuQAa6BRoLnTbx84GnihyZk2sdSdzbmT4cwNh+M53DYp8RisMiaJUqpTyC1yoW2Y+CjQgb63O4AuONVAzML5gAEv97KoUn3tf3kr6JeAD4pqm608z3Pi9wg8zbMb+MD2VRYaT7AiAiIgIiICIiAiIgIiICIiAiIgIiIGLrcEHY6SlWkyuQxBFspBGp8L8jp/WkvJWcawjMuemSHTUakA+TDmvr6jaBFwVTKAjmzeB0H7t9x6bTCoctbMdmVR7gv8A/oTm+E9JKrdb8VQ+rSoQTlIZVOqNUpG+ZLXBqIWF0bQAG3QdTSbbKdLjtFl1GhyXy2sfCBNaqPEfOY5gfAyBg6VMgg0qWZTY/Vp/L+gR4zVxSgAh6ukmckKpCgZcxtnJUXsN/aBZl5HxGIVO+yr6kD895HGNpKLdaun3mAPuCbiRMAtqh6sZ8xZ2qldr6hTVI1HIWPtzgS/i79xKjeYUhfZnsD85ArrU65KwSwVHRwWBJVrHQLfUFRLKpU8TIpxaHZ0/xD+cDUmJZ1DIEKsLglz+QQ2PlNbqx7zgeSLr/iY//WauFD/tBX9F1i5PDOV+ty+Iva9uc2VHgRcVjqVBSGdKYN2JZwC2XcszG7Wv7chOerdKVqHLg6VTEttdRkpe9V9Lel5Z8R4XQrOtStRp1HUWUuoawvfY6RUqBRyAHsIFbw3iPxFKi5HVmqyobG+XtFWsbDXQz7jGALMAEXPl09bEDm1hvI9HCrTpLTFyoJIJ53YnQjzJmFaoW7T6qup87HRR6k/iYELHUznZPusVJ5aGes9BOD/DYVcwtUqfWP5X7q+wt73nE9CeDPi8QatUWpIcxHJmOoXz1sT5WHOesCB9iIgIiICIiAiIgIiICIiAiIgIiICIiAiIgUXFMH1b9aqjLYhtbWBIPpa/jt7mc9wHh/UUsjAEZ3ICg3RSx6tRoGsqZV08NNBO9IvvKHiPCipL0hcWsRuQBfby1gRMMyLewcFyW7YYEmwGmYDko08pniVDqVJYX5qxU6eam8h1KmYWIPkRr+G/4T5hcUSoLK19fssdiRyHlAo6fFK6HqjjaZZGFJnbCVT2raBm64C58dpjiOINUVl/tXC31GlOly0Is9Vr85cYulRcg1aaMRsXpgke7CZtkIAspHIWBECgwGPWoq0lvVpYdqQqOrmqlRe0LZz32UqC666Eby+q1gx0TOfJRlA5XY2UD3mBrjZdbaWUE28rKNJrqVT4H3IH4E3HygfPiyXNNrAhbgAkgjnl0G3O01VKkjE56yd0dV9cxudgbZO79om3pea69bck29B/En+ED49e7hDcXtY27zE2CKdgfX5GQ8a9rgAA3trqd9dTex32mVXFW1XQ+O59jy9rSqxGJgbcdiwToNAMqjkANhbc+pOtyZlwHh1XGVBTQaEhmc7KoBA0+dh4kzLo70dq41xYZaIPac7ei/eM9b4RwqnhqYSkthuTzJ8SYGzhmAShTWnTFlUe58SfMyVEQEREBERAREQEREBERAREQEREBERAREQESo4n0nweGfJiMTRpPa+Wo4U28r7zWel+B6sVfi6PVFiofOMhI3Gba8C7iUidLsEaZqjFUTSUhS4cZATewLbDaF6XYI0zVGKomkCFLhwUBN7AtsDoYEniHB0qajst4jY+onNYvh9WjclezvddV8z4rOo4VxmhiVLYaslVQbFkYML+FxpJ8DzirjboTm0IOq3BA1uRcbzIVLAAaAAAC3K2mt7n3na4vg1GobtTF/vL2T8xv7ypxPRBD3Krj9qzfygc0rKu17a2Gy3JuTYc7+fOanxEuqvQyr9msh9VI9NiZq/2JrEa1afyb/pA541e32SbvZCNNbEkeltTeRcTiAQV0sdCQLk+529rTsKXQG/fxB/cQA+diSbS1wvQ3CoQWQ1CBb6w3Gn6osp+UDzmjTq4liKNNnIAUBdQLADttsNOZInV8A6B27WLYNf/ALtO76M2hPoPxnc0qSqAqgKBsALD5CZwMKNJUAVQFUaAAWA9pnEQESNXx9NHp03cB6uYU1O7ZFzNb0XWSYCIiAiIgIiICIiAiIgIiICIiAiIgIiIHPdO+ji4/BVaBAzlS1In7NRR2D89D5EznfozxqcR4T8NiFGakGwldLW7osptyOW3uDPQ55PWccI48WY5cJxBCSToi1V3J8Nb/wDunwgVnRXE1lo1+APfrhVakKgGi4Z+1VqX2vlPZ86qeBnf9LMOtPBpgMMoQ4gjCU1A0RCpNZ7fq0lc+tvGcB0revQq0OPqGymqEalaxGFIy0i3PM2p12NRBplnoXAqy43F1MWhzUaSfD4c8mLZWxFQe+RPLq28YDjnGk4XSoIuGdqJanh6YpmmLM2iKVYiw03m/pN0mOBw/wARWw7sgKhwjIWUuwVR2iA2pGo8ZU/Sv+hwf/qOE/zz79Mv901v28P/APIpQLzifHWoUUqNQdndwi0VZDUJbYLrZjzOtgASTYTPi/GXw+GbEPQYhFZ6iK6ZlVQSSCTlY25X+c5rgPGSnEHocSRUxLg/CVASaL0dOxSJ7ri12B1Y25BQL/p1/duM/wCGrf6bQPuB4+9bCLikw75WQVUQumcoVzA75Qbcr85WYfp0Gwa444WuMKRmLXpl1UNYu1MNfKLE6Em3KSein9z4b/gaf+iJyfRPBYrFcBoYWitJErUWpNWdy1kZmDEUwurWJFiwgdZxrpguHOGtReqmKdKdF6bJYtUF1uHYFRbn5SevGKgrU6dTDVEFTMFqZ6bJmVSchytcEgEjS2k4/p1w8UF4LQon9HjqFNCwv3UYAsARfbYETreHJiFr1TiXptTyUurKKyKDepnBDO3auV1vqCBAh4TpW9XFVsKuFqdbQVGcl6YS1QXTKwYk3HlykvDdJEOIGGro9CuwLU1fKVqBe8aboSCRzU2bytKLo7/fvE/9xg/8jTT9LvcwHV/p/wC0KHU2732s/wC7bf2gXfGelBw+JoYY4ao7YgstJlamFJRczZszArYXOxnRKTbXQziemP8AevB/97if9Bpf9LeMHC4WrVUZqlglJfvVahC0l93ZfxgeafSPiqor0+K0iTSwOLXDhfsldsRUHPWoTS/cnr+GrrUVXQ3VlDKfEMLg/KcViegbNgGwhxldlNKxUrQKl+9cnqs36TW97+c1fQpxg1+HijU0q4Vzh3XmAvc+Q7P7pgd/ERAREQEREBERAREQEREBERAREQEREBKDpb0Uo8RSkmIBtTrLVFueW+ZD+qwNjL+IEDjHCqeJw9TD1VvTqIUIHIEaEeBGhHpMej/CEwmHpYel3KSBAeZtux8ybn3ljEDn+lPRn47qw9erTWnUSqqoE76ElWJZSTbw2mPSXoz8dhxh62IqBDlLlFphmKsGUklTaxA0E6KIHM9I+iC43D06FetUORw4qKtNat1tlKtl7B81AvN+M6PvVwrYWpi6zK6lGcrT6woVsVJy2ufvWvL+IFFguj7UsIMKmIqZVQUlcrTzhAuUL3bE25kTPorwAYGguHSq9SkgsgcLmUXJIuoF9+cuogc70j6L/GVKLvXqp1FVa1NUFOwddmJZSW56bazbW4C9SpSeriqzrSbOKdqa02YA5C4RQWyk5gCbXAPIS9iBzGE6JtTxNbFJi63XV1Ral0pFbUxZLLk0sPzkrDdGaYxAxNZ6leuoK02qFbUwe91aKAqE82tc+MvYgc5xnoscRiaOIOIqo1As1JVFPKpZbNfMpLXF+c19IOiRxdSm9TGYhBSdalNEFIKHUaMQUOY777XnTxAiHDP1WTrWD2t1mVM1/HKRlv7Tk+CfR2uEr1MRQxmJWpVYtVv1RRyWLHMuS25a1rWuZ28QPgn2IgIiICIiAiIgIiICIiAiIgIiICIiAiIgIiICIiAiIgfJ9iICIiAiIgIiICIiAiIgIiICIiAiIgIiI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116742" name="Picture 6" descr="http://downdetector.co.uk/i/logo/wikipedia-logo_1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3500438"/>
            <a:ext cx="2857500" cy="25241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eetech_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76697" y="188640"/>
            <a:ext cx="1287791" cy="56363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95536" y="404664"/>
            <a:ext cx="20676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err="1" smtClean="0"/>
              <a:t>LTspice</a:t>
            </a:r>
            <a:r>
              <a:rPr lang="ja-JP" altLang="en-US" dirty="0" smtClean="0"/>
              <a:t>で出来ること</a:t>
            </a:r>
            <a:endParaRPr lang="ja-JP" alt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4C7DC-E73B-432B-A952-703C9965BFA3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graphicFrame>
        <p:nvGraphicFramePr>
          <p:cNvPr id="20" name="表 19"/>
          <p:cNvGraphicFramePr>
            <a:graphicFrameLocks noGrp="1"/>
          </p:cNvGraphicFramePr>
          <p:nvPr/>
        </p:nvGraphicFramePr>
        <p:xfrm>
          <a:off x="785786" y="1500174"/>
          <a:ext cx="7786743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198"/>
                <a:gridCol w="3690964"/>
                <a:gridCol w="259558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解析の種類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説明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コマンド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過渡解析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時間軸の解析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.</a:t>
                      </a:r>
                      <a:r>
                        <a:rPr kumimoji="1" lang="en-US" altLang="ja-JP" dirty="0" err="1" smtClean="0"/>
                        <a:t>tran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AC</a:t>
                      </a:r>
                      <a:r>
                        <a:rPr kumimoji="1" lang="ja-JP" altLang="en-US" dirty="0" smtClean="0"/>
                        <a:t>解析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周波数軸の解析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.ac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DC</a:t>
                      </a:r>
                      <a:r>
                        <a:rPr kumimoji="1" lang="ja-JP" altLang="en-US" dirty="0" smtClean="0"/>
                        <a:t>解析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電圧源及び電流源を掃引した解析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.dc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テキスト ボックス 20"/>
          <p:cNvSpPr txBox="1"/>
          <p:nvPr/>
        </p:nvSpPr>
        <p:spPr>
          <a:xfrm>
            <a:off x="714348" y="1071546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基本的な解析機能</a:t>
            </a:r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785786" y="3286124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追加的な解析機能</a:t>
            </a:r>
            <a:endParaRPr kumimoji="1" lang="ja-JP" altLang="en-US" dirty="0"/>
          </a:p>
        </p:txBody>
      </p:sp>
      <p:graphicFrame>
        <p:nvGraphicFramePr>
          <p:cNvPr id="23" name="表 22"/>
          <p:cNvGraphicFramePr>
            <a:graphicFrameLocks noGrp="1"/>
          </p:cNvGraphicFramePr>
          <p:nvPr/>
        </p:nvGraphicFramePr>
        <p:xfrm>
          <a:off x="857223" y="3857628"/>
          <a:ext cx="7786743" cy="16510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00198"/>
                <a:gridCol w="3690964"/>
                <a:gridCol w="259558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解析の種類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説明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コマンド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パラメトリック解析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任意のパラメータを振って解析ができる。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.step</a:t>
                      </a:r>
                      <a:r>
                        <a:rPr kumimoji="1" lang="en-US" altLang="ja-JP" baseline="0" dirty="0" smtClean="0"/>
                        <a:t> </a:t>
                      </a:r>
                      <a:r>
                        <a:rPr kumimoji="1" lang="en-US" altLang="ja-JP" baseline="0" dirty="0" err="1" smtClean="0"/>
                        <a:t>param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モンテカルロ</a:t>
                      </a:r>
                      <a:endParaRPr kumimoji="1" lang="en-US" altLang="ja-JP" dirty="0" smtClean="0"/>
                    </a:p>
                    <a:p>
                      <a:r>
                        <a:rPr kumimoji="1" lang="ja-JP" altLang="en-US" dirty="0" smtClean="0"/>
                        <a:t>解析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任意のパラメータを対象にモンテカルロ解析ができる。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N/A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eetech_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76697" y="188640"/>
            <a:ext cx="1287791" cy="56363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95536" y="404664"/>
            <a:ext cx="49199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mtClean="0"/>
              <a:t>回路解析シミュレータを使用する上での注意点 </a:t>
            </a:r>
            <a:endParaRPr lang="ja-JP" altLang="en-US"/>
          </a:p>
        </p:txBody>
      </p:sp>
      <p:sp>
        <p:nvSpPr>
          <p:cNvPr id="9" name="TextBox 8"/>
          <p:cNvSpPr txBox="1"/>
          <p:nvPr/>
        </p:nvSpPr>
        <p:spPr>
          <a:xfrm>
            <a:off x="642910" y="1000108"/>
            <a:ext cx="680506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(1)</a:t>
            </a:r>
            <a:r>
              <a:rPr kumimoji="1" lang="ja-JP" altLang="en-US" dirty="0" smtClean="0"/>
              <a:t>回路解析シミュレーションの解析精度</a:t>
            </a:r>
            <a:r>
              <a:rPr kumimoji="1" lang="en-US" altLang="ja-JP" dirty="0" smtClean="0"/>
              <a:t>=</a:t>
            </a:r>
            <a:r>
              <a:rPr kumimoji="1" lang="ja-JP" altLang="en-US" dirty="0" smtClean="0"/>
              <a:t>スパイスモデルの解析精度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lang="en-US" altLang="ja-JP" dirty="0" smtClean="0"/>
              <a:t>1</a:t>
            </a:r>
            <a:r>
              <a:rPr lang="ja-JP" altLang="en-US" dirty="0" smtClean="0"/>
              <a:t>個でも変な動作をするスパイスモデルがあると</a:t>
            </a:r>
            <a:r>
              <a:rPr lang="en-US" altLang="ja-JP" dirty="0" smtClean="0"/>
              <a:t>NG</a:t>
            </a:r>
          </a:p>
          <a:p>
            <a:endParaRPr lang="en-US" altLang="ja-JP" dirty="0"/>
          </a:p>
          <a:p>
            <a:r>
              <a:rPr lang="en-US" altLang="ja-JP" dirty="0" smtClean="0"/>
              <a:t>(2)</a:t>
            </a:r>
            <a:r>
              <a:rPr lang="ja-JP" altLang="en-US" dirty="0" smtClean="0"/>
              <a:t>用途に応じたスパイスモデルを入手</a:t>
            </a:r>
            <a:endParaRPr lang="en-US" altLang="ja-JP" dirty="0" smtClean="0"/>
          </a:p>
          <a:p>
            <a:endParaRPr lang="en-US" altLang="ja-JP" dirty="0"/>
          </a:p>
          <a:p>
            <a:r>
              <a:rPr lang="en-US" altLang="ja-JP" dirty="0" smtClean="0"/>
              <a:t>(3)</a:t>
            </a:r>
            <a:r>
              <a:rPr lang="ja-JP" altLang="en-US" dirty="0"/>
              <a:t>シミュレーショ</a:t>
            </a:r>
            <a:r>
              <a:rPr lang="ja-JP" altLang="en-US" dirty="0" smtClean="0"/>
              <a:t>ンをする回路は正確に</a:t>
            </a:r>
            <a:endParaRPr lang="en-US" altLang="ja-JP" dirty="0" smtClean="0"/>
          </a:p>
        </p:txBody>
      </p:sp>
      <p:sp>
        <p:nvSpPr>
          <p:cNvPr id="6" name="Rectangle 5"/>
          <p:cNvSpPr/>
          <p:nvPr/>
        </p:nvSpPr>
        <p:spPr>
          <a:xfrm>
            <a:off x="457230" y="3284984"/>
            <a:ext cx="47628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mtClean="0"/>
              <a:t>回路解析シミュレータを効率よく活用する方法</a:t>
            </a:r>
            <a:endParaRPr lang="en-US" altLang="ja-JP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685101" y="3857628"/>
            <a:ext cx="667298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(1)</a:t>
            </a:r>
            <a:r>
              <a:rPr kumimoji="1" lang="ja-JP" altLang="en-US" dirty="0" smtClean="0"/>
              <a:t>自分が良く使用する電子部品のスパイスモデルは準備しておく</a:t>
            </a:r>
            <a:endParaRPr lang="en-US" altLang="ja-JP" dirty="0"/>
          </a:p>
          <a:p>
            <a:r>
              <a:rPr lang="en-US" altLang="ja-JP" dirty="0" smtClean="0"/>
              <a:t>&lt;</a:t>
            </a:r>
            <a:r>
              <a:rPr lang="ja-JP" altLang="en-US" dirty="0" smtClean="0"/>
              <a:t>スパイスモデルの評価も必要不可欠</a:t>
            </a:r>
            <a:r>
              <a:rPr lang="en-US" altLang="ja-JP" dirty="0" smtClean="0"/>
              <a:t>&gt;</a:t>
            </a:r>
          </a:p>
          <a:p>
            <a:r>
              <a:rPr lang="en-US" altLang="ja-JP" dirty="0" smtClean="0"/>
              <a:t>【</a:t>
            </a:r>
            <a:r>
              <a:rPr lang="ja-JP" altLang="en-US" dirty="0" smtClean="0"/>
              <a:t>ス</a:t>
            </a:r>
            <a:r>
              <a:rPr lang="ja-JP" altLang="en-US" dirty="0"/>
              <a:t>パイ</a:t>
            </a:r>
            <a:r>
              <a:rPr lang="ja-JP" altLang="en-US" dirty="0" smtClean="0"/>
              <a:t>スモデルの入手方法</a:t>
            </a:r>
            <a:r>
              <a:rPr lang="en-US" altLang="ja-JP" dirty="0" smtClean="0"/>
              <a:t>】</a:t>
            </a:r>
          </a:p>
          <a:p>
            <a:r>
              <a:rPr lang="en-US" altLang="ja-JP" dirty="0" smtClean="0"/>
              <a:t>(a)</a:t>
            </a:r>
            <a:r>
              <a:rPr lang="ja-JP" altLang="en-US" dirty="0" smtClean="0"/>
              <a:t>電子部品メーカーから入手する</a:t>
            </a:r>
            <a:endParaRPr lang="en-US" altLang="ja-JP" dirty="0" smtClean="0"/>
          </a:p>
          <a:p>
            <a:r>
              <a:rPr kumimoji="1" lang="en-US" altLang="ja-JP" dirty="0" smtClean="0"/>
              <a:t>(b)</a:t>
            </a:r>
            <a:r>
              <a:rPr kumimoji="1" lang="ja-JP" altLang="en-US" dirty="0" smtClean="0"/>
              <a:t>スパイス・パーク</a:t>
            </a:r>
            <a:r>
              <a:rPr kumimoji="1" lang="en-US" altLang="ja-JP" dirty="0" smtClean="0"/>
              <a:t>(</a:t>
            </a:r>
            <a:r>
              <a:rPr kumimoji="1" lang="en-US" altLang="ja-JP" dirty="0" smtClean="0">
                <a:hlinkClick r:id="rId4"/>
              </a:rPr>
              <a:t>http://wwwspicepark.info</a:t>
            </a:r>
            <a:r>
              <a:rPr kumimoji="1" lang="en-US" altLang="ja-JP" dirty="0" smtClean="0"/>
              <a:t>)</a:t>
            </a:r>
            <a:r>
              <a:rPr kumimoji="1" lang="ja-JP" altLang="en-US" dirty="0" smtClean="0"/>
              <a:t>からダウンロードする</a:t>
            </a:r>
            <a:endParaRPr kumimoji="1" lang="en-US" altLang="ja-JP" dirty="0" smtClean="0"/>
          </a:p>
          <a:p>
            <a:r>
              <a:rPr lang="en-US" altLang="ja-JP" dirty="0" smtClean="0"/>
              <a:t>(c)</a:t>
            </a:r>
            <a:r>
              <a:rPr lang="ja-JP" altLang="en-US" dirty="0" smtClean="0"/>
              <a:t>自分でスパイスモデルを作成する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lang="en-US" altLang="ja-JP" dirty="0" smtClean="0"/>
              <a:t>(2)</a:t>
            </a:r>
            <a:r>
              <a:rPr lang="ja-JP" altLang="en-US" dirty="0" smtClean="0"/>
              <a:t>頻度の高い回路方式はテンプレートとしてファイルで持っておく</a:t>
            </a:r>
            <a:endParaRPr lang="en-US" altLang="ja-JP" dirty="0" smtClean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4C7DC-E73B-432B-A952-703C9965BFA3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eetech_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76697" y="188640"/>
            <a:ext cx="1287791" cy="56363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95536" y="404664"/>
            <a:ext cx="17583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1.LTspice</a:t>
            </a:r>
            <a:r>
              <a:rPr lang="ja-JP" altLang="en-US" smtClean="0"/>
              <a:t>の特徴 </a:t>
            </a:r>
            <a:endParaRPr lang="ja-JP" altLang="en-US"/>
          </a:p>
        </p:txBody>
      </p:sp>
      <p:sp>
        <p:nvSpPr>
          <p:cNvPr id="9" name="TextBox 8"/>
          <p:cNvSpPr txBox="1"/>
          <p:nvPr/>
        </p:nvSpPr>
        <p:spPr>
          <a:xfrm>
            <a:off x="1031973" y="1071546"/>
            <a:ext cx="6420347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(1)</a:t>
            </a:r>
            <a:r>
              <a:rPr kumimoji="1" lang="ja-JP" altLang="en-US" dirty="0" smtClean="0"/>
              <a:t>フル装備の回路解析シミュレータ</a:t>
            </a:r>
            <a:endParaRPr kumimoji="1" lang="en-US" altLang="ja-JP" dirty="0" smtClean="0"/>
          </a:p>
          <a:p>
            <a:r>
              <a:rPr kumimoji="1" lang="ja-JP" altLang="en-US" dirty="0" smtClean="0"/>
              <a:t>リニアテクノロジーから無償提供されている</a:t>
            </a:r>
            <a:r>
              <a:rPr kumimoji="1" lang="en-US" altLang="ja-JP" dirty="0" smtClean="0"/>
              <a:t>SPICE</a:t>
            </a:r>
            <a:r>
              <a:rPr kumimoji="1" lang="ja-JP" altLang="en-US" dirty="0" smtClean="0"/>
              <a:t>シミュレータ</a:t>
            </a:r>
            <a:endParaRPr kumimoji="1" lang="en-US" altLang="ja-JP" dirty="0" smtClean="0"/>
          </a:p>
          <a:p>
            <a:r>
              <a:rPr kumimoji="1" lang="ja-JP" altLang="en-US" dirty="0" smtClean="0"/>
              <a:t>素子制限がなく、実務で十分活用できる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lang="en-US" altLang="ja-JP" dirty="0"/>
              <a:t>【</a:t>
            </a:r>
            <a:r>
              <a:rPr lang="ja-JP" altLang="en-US" dirty="0" smtClean="0"/>
              <a:t>イノベーション</a:t>
            </a:r>
            <a:r>
              <a:rPr lang="en-US" altLang="ja-JP" dirty="0" smtClean="0"/>
              <a:t>】</a:t>
            </a:r>
          </a:p>
          <a:p>
            <a:r>
              <a:rPr kumimoji="1" lang="en-US" altLang="ja-JP" dirty="0" err="1" smtClean="0"/>
              <a:t>PSpice</a:t>
            </a:r>
            <a:r>
              <a:rPr lang="en-US" altLang="ja-JP" dirty="0" smtClean="0"/>
              <a:t>(1</a:t>
            </a:r>
            <a:r>
              <a:rPr lang="ja-JP" altLang="en-US" dirty="0" smtClean="0"/>
              <a:t>ライセンス</a:t>
            </a:r>
            <a:r>
              <a:rPr lang="en-US" altLang="ja-JP" dirty="0" smtClean="0"/>
              <a:t>150</a:t>
            </a:r>
            <a:r>
              <a:rPr lang="ja-JP" altLang="en-US" dirty="0" smtClean="0"/>
              <a:t>万円</a:t>
            </a:r>
            <a:r>
              <a:rPr lang="en-US" altLang="ja-JP" dirty="0" smtClean="0"/>
              <a:t>)</a:t>
            </a:r>
            <a:r>
              <a:rPr lang="ja-JP" altLang="en-US" dirty="0" smtClean="0"/>
              <a:t>は先進国の大企業の設計ツール</a:t>
            </a:r>
            <a:endParaRPr lang="en-US" altLang="ja-JP" dirty="0" smtClean="0"/>
          </a:p>
          <a:p>
            <a:r>
              <a:rPr kumimoji="1" lang="en-US" altLang="ja-JP" dirty="0" err="1" smtClean="0"/>
              <a:t>LTspice</a:t>
            </a:r>
            <a:r>
              <a:rPr kumimoji="1" lang="ja-JP" altLang="en-US" dirty="0" smtClean="0"/>
              <a:t>は</a:t>
            </a:r>
            <a:r>
              <a:rPr kumimoji="1" lang="en-US" altLang="ja-JP" dirty="0" smtClean="0"/>
              <a:t>PC</a:t>
            </a:r>
            <a:r>
              <a:rPr kumimoji="1" lang="ja-JP" altLang="en-US" dirty="0" smtClean="0"/>
              <a:t>があれば、世界中のユーザーの設計ツール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en-US" altLang="ja-JP" dirty="0" smtClean="0"/>
              <a:t>(2)IC</a:t>
            </a:r>
            <a:r>
              <a:rPr kumimoji="1" lang="ja-JP" altLang="en-US" dirty="0" smtClean="0"/>
              <a:t>のスパイスモデルが充実</a:t>
            </a:r>
            <a:endParaRPr kumimoji="1" lang="en-US" altLang="ja-JP" dirty="0" smtClean="0"/>
          </a:p>
          <a:p>
            <a:r>
              <a:rPr lang="ja-JP" altLang="en-US" dirty="0"/>
              <a:t>スパイ</a:t>
            </a:r>
            <a:r>
              <a:rPr lang="ja-JP" altLang="en-US" dirty="0" smtClean="0"/>
              <a:t>スモデル</a:t>
            </a:r>
            <a:r>
              <a:rPr lang="ja-JP" altLang="en-US" dirty="0"/>
              <a:t>だけではなく</a:t>
            </a:r>
            <a:r>
              <a:rPr lang="ja-JP" altLang="en-US" dirty="0" smtClean="0"/>
              <a:t>、</a:t>
            </a:r>
            <a:endParaRPr lang="en-US" altLang="ja-JP" dirty="0" smtClean="0"/>
          </a:p>
          <a:p>
            <a:r>
              <a:rPr lang="ja-JP" altLang="en-US" dirty="0" smtClean="0"/>
              <a:t>アプリケーション回路のシミュレーションデータも充実</a:t>
            </a:r>
            <a:endParaRPr lang="en-US" altLang="ja-JP" dirty="0" smtClean="0"/>
          </a:p>
          <a:p>
            <a:r>
              <a:rPr lang="ja-JP" altLang="en-US" dirty="0" smtClean="0"/>
              <a:t>一般的に</a:t>
            </a:r>
            <a:r>
              <a:rPr lang="en-US" altLang="ja-JP" dirty="0" smtClean="0"/>
              <a:t>IC</a:t>
            </a:r>
            <a:r>
              <a:rPr lang="ja-JP" altLang="en-US" dirty="0" smtClean="0"/>
              <a:t>のスパイスモデルの情報流通は限定的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en-US" altLang="ja-JP" dirty="0" smtClean="0"/>
              <a:t>(3)</a:t>
            </a:r>
            <a:r>
              <a:rPr lang="ja-JP" altLang="en-US" dirty="0" smtClean="0"/>
              <a:t>頻繁なアップデートによる製品の改善とスパイスモデルの充実</a:t>
            </a:r>
            <a:endParaRPr lang="en-US" altLang="ja-JP" dirty="0" smtClean="0"/>
          </a:p>
          <a:p>
            <a:r>
              <a:rPr lang="ja-JP" altLang="en-US" dirty="0"/>
              <a:t>新し</a:t>
            </a:r>
            <a:r>
              <a:rPr lang="ja-JP" altLang="en-US" dirty="0" smtClean="0"/>
              <a:t>いデバイスのスパイスモデルが活用できる</a:t>
            </a:r>
            <a:endParaRPr lang="en-US" altLang="ja-JP" dirty="0" smtClean="0"/>
          </a:p>
          <a:p>
            <a:r>
              <a:rPr lang="ja-JP" altLang="en-US" dirty="0"/>
              <a:t>新し</a:t>
            </a:r>
            <a:r>
              <a:rPr lang="ja-JP" altLang="en-US" dirty="0" smtClean="0"/>
              <a:t>い回路方式をシミュレーションで試せる</a:t>
            </a:r>
            <a:endParaRPr lang="en-US" altLang="ja-JP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4C7DC-E73B-432B-A952-703C9965BFA3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142976" y="5715016"/>
            <a:ext cx="7286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語句解説：イノベーション</a:t>
            </a:r>
            <a:endParaRPr lang="en-US" altLang="ja-JP" sz="1200" dirty="0" smtClean="0"/>
          </a:p>
          <a:p>
            <a:r>
              <a:rPr lang="ja-JP" altLang="en-US" sz="1200" dirty="0" smtClean="0"/>
              <a:t>イノベーションとは、革命的製品及びサービスにより、既成概念を変革させるだけの社会現象</a:t>
            </a:r>
            <a:endParaRPr kumimoji="1" lang="ja-JP" altLang="en-US" sz="1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eetech_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76697" y="188640"/>
            <a:ext cx="1287791" cy="56363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95536" y="404664"/>
            <a:ext cx="17583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1.LTspice</a:t>
            </a:r>
            <a:r>
              <a:rPr lang="ja-JP" altLang="en-US" smtClean="0"/>
              <a:t>の特徴 </a:t>
            </a:r>
            <a:endParaRPr lang="ja-JP" altLang="en-US"/>
          </a:p>
        </p:txBody>
      </p:sp>
      <p:sp>
        <p:nvSpPr>
          <p:cNvPr id="9" name="TextBox 8"/>
          <p:cNvSpPr txBox="1"/>
          <p:nvPr/>
        </p:nvSpPr>
        <p:spPr>
          <a:xfrm>
            <a:off x="755576" y="1124744"/>
            <a:ext cx="3374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(4)</a:t>
            </a:r>
            <a:r>
              <a:rPr kumimoji="1" lang="ja-JP" altLang="en-US" smtClean="0"/>
              <a:t>浮遊ノードを内部処理している</a:t>
            </a:r>
            <a:endParaRPr kumimoji="1" lang="en-US" altLang="ja-JP" dirty="0" smtClean="0"/>
          </a:p>
        </p:txBody>
      </p:sp>
      <p:pic>
        <p:nvPicPr>
          <p:cNvPr id="7" name="Picture 6" descr="WS000005.JPG"/>
          <p:cNvPicPr>
            <a:picLocks noChangeAspect="1"/>
          </p:cNvPicPr>
          <p:nvPr/>
        </p:nvPicPr>
        <p:blipFill>
          <a:blip r:embed="rId4" cstate="print"/>
          <a:srcRect l="8894" t="18439" r="8392" b="6270"/>
          <a:stretch>
            <a:fillRect/>
          </a:stretch>
        </p:blipFill>
        <p:spPr>
          <a:xfrm>
            <a:off x="1259632" y="2060848"/>
            <a:ext cx="6696744" cy="352839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195736" y="5805264"/>
            <a:ext cx="1489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PSpice</a:t>
            </a:r>
            <a:r>
              <a:rPr kumimoji="1" lang="ja-JP" altLang="en-US" smtClean="0"/>
              <a:t>の場合</a:t>
            </a:r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6178834" y="5805264"/>
            <a:ext cx="1530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LTspice</a:t>
            </a:r>
            <a:r>
              <a:rPr kumimoji="1" lang="ja-JP" altLang="en-US" smtClean="0"/>
              <a:t>の場合</a:t>
            </a:r>
            <a:endParaRPr kumimoji="1" lang="ja-JP" alt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4C7DC-E73B-432B-A952-703C9965BFA3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eetech_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76697" y="188640"/>
            <a:ext cx="1287791" cy="56363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95536" y="404664"/>
            <a:ext cx="17583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1.LTspice</a:t>
            </a:r>
            <a:r>
              <a:rPr lang="ja-JP" altLang="en-US" smtClean="0"/>
              <a:t>の特徴 </a:t>
            </a:r>
            <a:endParaRPr lang="ja-JP" altLang="en-US"/>
          </a:p>
        </p:txBody>
      </p:sp>
      <p:sp>
        <p:nvSpPr>
          <p:cNvPr id="9" name="TextBox 8"/>
          <p:cNvSpPr txBox="1"/>
          <p:nvPr/>
        </p:nvSpPr>
        <p:spPr>
          <a:xfrm>
            <a:off x="683568" y="1052736"/>
            <a:ext cx="740779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(5)</a:t>
            </a:r>
            <a:r>
              <a:rPr kumimoji="1" lang="ja-JP" altLang="en-US" smtClean="0"/>
              <a:t>マルチスレッド対応</a:t>
            </a:r>
            <a:endParaRPr kumimoji="1" lang="en-US" altLang="ja-JP" dirty="0" smtClean="0"/>
          </a:p>
          <a:p>
            <a:r>
              <a:rPr lang="ja-JP" altLang="en-US"/>
              <a:t>マル</a:t>
            </a:r>
            <a:r>
              <a:rPr lang="ja-JP" altLang="en-US" smtClean="0"/>
              <a:t>チコア</a:t>
            </a:r>
            <a:r>
              <a:rPr lang="en-US" altLang="ja-JP" dirty="0" smtClean="0"/>
              <a:t>CPU</a:t>
            </a:r>
            <a:r>
              <a:rPr lang="ja-JP" altLang="en-US" smtClean="0"/>
              <a:t>を自動認識し、最大限の能力を発揮し、並列計算が出来る。</a:t>
            </a:r>
            <a:endParaRPr lang="en-US" altLang="ja-JP" dirty="0" smtClean="0"/>
          </a:p>
          <a:p>
            <a:r>
              <a:rPr lang="en-US" altLang="ja-JP" dirty="0"/>
              <a:t>【</a:t>
            </a:r>
            <a:r>
              <a:rPr lang="ja-JP" altLang="en-US" smtClean="0"/>
              <a:t>確認方法</a:t>
            </a:r>
            <a:r>
              <a:rPr lang="en-US" altLang="ja-JP" dirty="0" smtClean="0"/>
              <a:t>】</a:t>
            </a:r>
          </a:p>
          <a:p>
            <a:r>
              <a:rPr lang="en-US" altLang="ja-JP" dirty="0" smtClean="0"/>
              <a:t>[Simulate]-&gt;[Control </a:t>
            </a:r>
            <a:r>
              <a:rPr lang="en-US" altLang="ja-JP" dirty="0" err="1" smtClean="0"/>
              <a:t>Pannel</a:t>
            </a:r>
            <a:r>
              <a:rPr lang="en-US" altLang="ja-JP" dirty="0" smtClean="0"/>
              <a:t>]-&gt;[SPICE]</a:t>
            </a:r>
          </a:p>
        </p:txBody>
      </p:sp>
      <p:pic>
        <p:nvPicPr>
          <p:cNvPr id="6" name="Picture 5" descr="WS00000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99792" y="2420888"/>
            <a:ext cx="3782060" cy="3384376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4C7DC-E73B-432B-A952-703C9965BFA3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eetech_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76697" y="188640"/>
            <a:ext cx="1287791" cy="56363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95536" y="404664"/>
            <a:ext cx="17583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1.LTspice</a:t>
            </a:r>
            <a:r>
              <a:rPr lang="ja-JP" altLang="en-US" smtClean="0"/>
              <a:t>の特徴 </a:t>
            </a:r>
            <a:endParaRPr lang="ja-JP" altLang="en-US"/>
          </a:p>
        </p:txBody>
      </p:sp>
      <p:sp>
        <p:nvSpPr>
          <p:cNvPr id="9" name="TextBox 8"/>
          <p:cNvSpPr txBox="1"/>
          <p:nvPr/>
        </p:nvSpPr>
        <p:spPr>
          <a:xfrm>
            <a:off x="683568" y="1052736"/>
            <a:ext cx="1999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(6)</a:t>
            </a:r>
            <a:r>
              <a:rPr kumimoji="1" lang="ja-JP" altLang="en-US" dirty="0" smtClean="0"/>
              <a:t>単位系について</a:t>
            </a:r>
            <a:endParaRPr lang="en-US" altLang="ja-JP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4C7DC-E73B-432B-A952-703C9965BFA3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graphicFrame>
        <p:nvGraphicFramePr>
          <p:cNvPr id="12" name="表 11"/>
          <p:cNvGraphicFramePr>
            <a:graphicFrameLocks noGrp="1"/>
          </p:cNvGraphicFramePr>
          <p:nvPr/>
        </p:nvGraphicFramePr>
        <p:xfrm>
          <a:off x="1428728" y="2000240"/>
          <a:ext cx="60960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Unit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読み方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Value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MEG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メグ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10^6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k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キロ</a:t>
                      </a:r>
                      <a:endParaRPr kumimoji="1" lang="en-US" altLang="ja-JP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10^3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ミリ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10^(-3)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u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マイクロ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10^(-6)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ナノ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10^(-9)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ピコ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10^(-12)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eetech_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76697" y="188640"/>
            <a:ext cx="1287791" cy="56363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95536" y="404664"/>
            <a:ext cx="17583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1.LTspice</a:t>
            </a:r>
            <a:r>
              <a:rPr lang="ja-JP" altLang="en-US" smtClean="0"/>
              <a:t>の特徴 </a:t>
            </a:r>
            <a:endParaRPr lang="ja-JP" altLang="en-US"/>
          </a:p>
        </p:txBody>
      </p:sp>
      <p:sp>
        <p:nvSpPr>
          <p:cNvPr id="9" name="TextBox 8"/>
          <p:cNvSpPr txBox="1"/>
          <p:nvPr/>
        </p:nvSpPr>
        <p:spPr>
          <a:xfrm>
            <a:off x="714348" y="857232"/>
            <a:ext cx="2249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文字化け対策の方法</a:t>
            </a:r>
            <a:endParaRPr lang="en-US" altLang="ja-JP" dirty="0" smtClean="0"/>
          </a:p>
        </p:txBody>
      </p:sp>
      <p:pic>
        <p:nvPicPr>
          <p:cNvPr id="7" name="Picture 6" descr="WS00000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39752" y="1285860"/>
            <a:ext cx="4438650" cy="397192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4C7DC-E73B-432B-A952-703C9965BFA3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11" name="角丸四角形 10"/>
          <p:cNvSpPr/>
          <p:nvPr/>
        </p:nvSpPr>
        <p:spPr>
          <a:xfrm>
            <a:off x="2643174" y="2300812"/>
            <a:ext cx="1714512" cy="285752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714480" y="5500702"/>
            <a:ext cx="6000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u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マイクロ</a:t>
            </a:r>
            <a:r>
              <a:rPr kumimoji="1" lang="en-US" altLang="ja-JP" dirty="0" smtClean="0"/>
              <a:t>)</a:t>
            </a:r>
            <a:r>
              <a:rPr kumimoji="1" lang="ja-JP" altLang="en-US" dirty="0" smtClean="0"/>
              <a:t>が文字化けする場合、上記の設定が必要です。</a:t>
            </a:r>
            <a:endParaRPr kumimoji="1"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4822</TotalTime>
  <Words>1977</Words>
  <Application>Microsoft Office PowerPoint</Application>
  <PresentationFormat>画面に合わせる (4:3)</PresentationFormat>
  <Paragraphs>224</Paragraphs>
  <Slides>19</Slides>
  <Notes>19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19</vt:i4>
      </vt:variant>
    </vt:vector>
  </HeadingPairs>
  <TitlesOfParts>
    <vt:vector size="20" baseType="lpstr">
      <vt:lpstr>Office Theme</vt:lpstr>
      <vt:lpstr>スライド 1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  <vt:lpstr>スライド 11</vt:lpstr>
      <vt:lpstr>スライド 12</vt:lpstr>
      <vt:lpstr>スライド 13</vt:lpstr>
      <vt:lpstr>スライド 14</vt:lpstr>
      <vt:lpstr>スライド 15</vt:lpstr>
      <vt:lpstr>スライド 16</vt:lpstr>
      <vt:lpstr>スライド 17</vt:lpstr>
      <vt:lpstr>スライド 18</vt:lpstr>
      <vt:lpstr>スライド 19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bt</cp:lastModifiedBy>
  <cp:revision>71</cp:revision>
  <cp:lastPrinted>2013-06-06T07:45:11Z</cp:lastPrinted>
  <dcterms:created xsi:type="dcterms:W3CDTF">2013-05-29T03:41:07Z</dcterms:created>
  <dcterms:modified xsi:type="dcterms:W3CDTF">2014-10-17T07:18:36Z</dcterms:modified>
</cp:coreProperties>
</file>